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 id="2147483672" r:id="rId2"/>
  </p:sldMasterIdLst>
  <p:notesMasterIdLst>
    <p:notesMasterId r:id="rId112"/>
  </p:notesMasterIdLst>
  <p:sldIdLst>
    <p:sldId id="256" r:id="rId3"/>
    <p:sldId id="257" r:id="rId4"/>
    <p:sldId id="260" r:id="rId5"/>
    <p:sldId id="259"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97" r:id="rId23"/>
    <p:sldId id="277" r:id="rId24"/>
    <p:sldId id="298"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9" r:id="rId38"/>
    <p:sldId id="290" r:id="rId39"/>
    <p:sldId id="300" r:id="rId40"/>
    <p:sldId id="292" r:id="rId41"/>
    <p:sldId id="291" r:id="rId42"/>
    <p:sldId id="301" r:id="rId43"/>
    <p:sldId id="293" r:id="rId44"/>
    <p:sldId id="368" r:id="rId45"/>
    <p:sldId id="296"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353" r:id="rId97"/>
    <p:sldId id="354" r:id="rId98"/>
    <p:sldId id="355" r:id="rId99"/>
    <p:sldId id="356" r:id="rId100"/>
    <p:sldId id="357" r:id="rId101"/>
    <p:sldId id="358" r:id="rId102"/>
    <p:sldId id="359" r:id="rId103"/>
    <p:sldId id="360" r:id="rId104"/>
    <p:sldId id="361" r:id="rId105"/>
    <p:sldId id="362" r:id="rId106"/>
    <p:sldId id="363" r:id="rId107"/>
    <p:sldId id="364" r:id="rId108"/>
    <p:sldId id="365" r:id="rId109"/>
    <p:sldId id="366" r:id="rId110"/>
    <p:sldId id="367" r:id="rId1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069" autoAdjust="0"/>
    <p:restoredTop sz="94660"/>
  </p:normalViewPr>
  <p:slideViewPr>
    <p:cSldViewPr snapToGrid="0">
      <p:cViewPr varScale="1">
        <p:scale>
          <a:sx n="114" d="100"/>
          <a:sy n="114" d="100"/>
        </p:scale>
        <p:origin x="1728" y="102"/>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notesMaster" Target="notesMasters/notesMaster1.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presProps" Target="pres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42EAA0-28B8-4F47-9625-086675D782CE}" type="datetimeFigureOut">
              <a:rPr lang="tr-TR" smtClean="0"/>
              <a:t>16.02.2022</a:t>
            </a:fld>
            <a:endParaRPr lang="tr-TR"/>
          </a:p>
        </p:txBody>
      </p:sp>
      <p:sp>
        <p:nvSpPr>
          <p:cNvPr id="4" name="Slayt Resmi Yer Tutucusu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0A60D6-2D32-4EDE-8732-4129E1B26F75}" type="slidenum">
              <a:rPr lang="tr-TR" smtClean="0"/>
              <a:t>‹#›</a:t>
            </a:fld>
            <a:endParaRPr lang="tr-TR"/>
          </a:p>
        </p:txBody>
      </p:sp>
    </p:spTree>
    <p:extLst>
      <p:ext uri="{BB962C8B-B14F-4D97-AF65-F5344CB8AC3E}">
        <p14:creationId xmlns:p14="http://schemas.microsoft.com/office/powerpoint/2010/main" val="1801832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dirty="0"/>
          </a:p>
        </p:txBody>
      </p:sp>
      <p:sp>
        <p:nvSpPr>
          <p:cNvPr id="4" name="3 Slayt Numarası Yer Tutucusu"/>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650805-4F61-4F16-8AED-D470E5918B8D}" type="slidenum">
              <a:rPr kumimoji="0" lang="tr-T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tr-TR"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dirty="0"/>
          </a:p>
        </p:txBody>
      </p:sp>
      <p:sp>
        <p:nvSpPr>
          <p:cNvPr id="4" name="3 Slayt Numarası Yer Tutucusu"/>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650805-4F61-4F16-8AED-D470E5918B8D}" type="slidenum">
              <a:rPr kumimoji="0" lang="tr-T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tr-TR"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dirty="0"/>
          </a:p>
        </p:txBody>
      </p:sp>
      <p:sp>
        <p:nvSpPr>
          <p:cNvPr id="4" name="3 Slayt Numarası Yer Tutucusu"/>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650805-4F61-4F16-8AED-D470E5918B8D}" type="slidenum">
              <a:rPr kumimoji="0" lang="tr-T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tr-TR"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dirty="0"/>
          </a:p>
        </p:txBody>
      </p:sp>
      <p:sp>
        <p:nvSpPr>
          <p:cNvPr id="4" name="3 Slayt Numarası Yer Tutucusu"/>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650805-4F61-4F16-8AED-D470E5918B8D}" type="slidenum">
              <a:rPr kumimoji="0" lang="tr-T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tr-TR"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dirty="0"/>
          </a:p>
        </p:txBody>
      </p:sp>
      <p:sp>
        <p:nvSpPr>
          <p:cNvPr id="4" name="3 Slayt Numarası Yer Tutucusu"/>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650805-4F61-4F16-8AED-D470E5918B8D}" type="slidenum">
              <a:rPr kumimoji="0" lang="tr-T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tr-TR"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dirty="0"/>
          </a:p>
        </p:txBody>
      </p:sp>
      <p:sp>
        <p:nvSpPr>
          <p:cNvPr id="4" name="3 Slayt Numarası Yer Tutucusu"/>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650805-4F61-4F16-8AED-D470E5918B8D}" type="slidenum">
              <a:rPr kumimoji="0" lang="tr-T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tr-TR"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dirty="0"/>
          </a:p>
        </p:txBody>
      </p:sp>
      <p:sp>
        <p:nvSpPr>
          <p:cNvPr id="4" name="3 Slayt Numarası Yer Tutucusu"/>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650805-4F61-4F16-8AED-D470E5918B8D}" type="slidenum">
              <a:rPr kumimoji="0" lang="tr-T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tr-TR"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dirty="0"/>
          </a:p>
        </p:txBody>
      </p:sp>
      <p:sp>
        <p:nvSpPr>
          <p:cNvPr id="4" name="3 Slayt Numarası Yer Tutucusu"/>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650805-4F61-4F16-8AED-D470E5918B8D}" type="slidenum">
              <a:rPr kumimoji="0" lang="tr-T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tr-TR"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dirty="0"/>
          </a:p>
        </p:txBody>
      </p:sp>
      <p:sp>
        <p:nvSpPr>
          <p:cNvPr id="4" name="3 Slayt Numarası Yer Tutucusu"/>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650805-4F61-4F16-8AED-D470E5918B8D}" type="slidenum">
              <a:rPr kumimoji="0" lang="tr-T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tr-TR"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dirty="0"/>
          </a:p>
        </p:txBody>
      </p:sp>
      <p:sp>
        <p:nvSpPr>
          <p:cNvPr id="4" name="3 Slayt Numarası Yer Tutucusu"/>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650805-4F61-4F16-8AED-D470E5918B8D}" type="slidenum">
              <a:rPr kumimoji="0" lang="tr-T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tr-TR"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dirty="0"/>
          </a:p>
        </p:txBody>
      </p:sp>
      <p:sp>
        <p:nvSpPr>
          <p:cNvPr id="4" name="3 Slayt Numarası Yer Tutucusu"/>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650805-4F61-4F16-8AED-D470E5918B8D}" type="slidenum">
              <a:rPr kumimoji="0" lang="tr-T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tr-TR"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dirty="0"/>
          </a:p>
        </p:txBody>
      </p:sp>
      <p:sp>
        <p:nvSpPr>
          <p:cNvPr id="4" name="3 Slayt Numarası Yer Tutucusu"/>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650805-4F61-4F16-8AED-D470E5918B8D}" type="slidenum">
              <a:rPr kumimoji="0" lang="tr-T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tr-TR"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dirty="0"/>
          </a:p>
        </p:txBody>
      </p:sp>
      <p:sp>
        <p:nvSpPr>
          <p:cNvPr id="4" name="3 Slayt Numarası Yer Tutucusu"/>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650805-4F61-4F16-8AED-D470E5918B8D}" type="slidenum">
              <a:rPr kumimoji="0" lang="tr-T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tr-TR"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dirty="0"/>
          </a:p>
        </p:txBody>
      </p:sp>
      <p:sp>
        <p:nvSpPr>
          <p:cNvPr id="4" name="3 Slayt Numarası Yer Tutucusu"/>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650805-4F61-4F16-8AED-D470E5918B8D}" type="slidenum">
              <a:rPr kumimoji="0" lang="tr-T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tr-TR"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dirty="0"/>
          </a:p>
        </p:txBody>
      </p:sp>
      <p:sp>
        <p:nvSpPr>
          <p:cNvPr id="4" name="3 Slayt Numarası Yer Tutucusu"/>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650805-4F61-4F16-8AED-D470E5918B8D}" type="slidenum">
              <a:rPr kumimoji="0" lang="tr-T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tr-TR"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dirty="0"/>
          </a:p>
        </p:txBody>
      </p:sp>
      <p:sp>
        <p:nvSpPr>
          <p:cNvPr id="4" name="3 Slayt Numarası Yer Tutucusu"/>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650805-4F61-4F16-8AED-D470E5918B8D}" type="slidenum">
              <a:rPr kumimoji="0" lang="tr-T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tr-TR"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dirty="0"/>
          </a:p>
        </p:txBody>
      </p:sp>
      <p:sp>
        <p:nvSpPr>
          <p:cNvPr id="4" name="3 Slayt Numarası Yer Tutucusu"/>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650805-4F61-4F16-8AED-D470E5918B8D}" type="slidenum">
              <a:rPr kumimoji="0" lang="tr-T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tr-TR"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dirty="0"/>
          </a:p>
        </p:txBody>
      </p:sp>
      <p:sp>
        <p:nvSpPr>
          <p:cNvPr id="4" name="3 Slayt Numarası Yer Tutucusu"/>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650805-4F61-4F16-8AED-D470E5918B8D}" type="slidenum">
              <a:rPr kumimoji="0" lang="tr-T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tr-TR"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dirty="0"/>
          </a:p>
        </p:txBody>
      </p:sp>
      <p:sp>
        <p:nvSpPr>
          <p:cNvPr id="4" name="3 Slayt Numarası Yer Tutucusu"/>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650805-4F61-4F16-8AED-D470E5918B8D}" type="slidenum">
              <a:rPr kumimoji="0" lang="tr-T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tr-TR"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dirty="0"/>
          </a:p>
        </p:txBody>
      </p:sp>
      <p:sp>
        <p:nvSpPr>
          <p:cNvPr id="4" name="3 Slayt Numarası Yer Tutucusu"/>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650805-4F61-4F16-8AED-D470E5918B8D}" type="slidenum">
              <a:rPr kumimoji="0" lang="tr-T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tr-TR"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dirty="0"/>
          </a:p>
        </p:txBody>
      </p:sp>
      <p:sp>
        <p:nvSpPr>
          <p:cNvPr id="4" name="3 Slayt Numarası Yer Tutucusu"/>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650805-4F61-4F16-8AED-D470E5918B8D}" type="slidenum">
              <a:rPr kumimoji="0" lang="tr-T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tr-TR"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dirty="0"/>
          </a:p>
        </p:txBody>
      </p:sp>
      <p:sp>
        <p:nvSpPr>
          <p:cNvPr id="4" name="3 Slayt Numarası Yer Tutucusu"/>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650805-4F61-4F16-8AED-D470E5918B8D}" type="slidenum">
              <a:rPr kumimoji="0" lang="tr-T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tr-TR"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dirty="0"/>
          </a:p>
        </p:txBody>
      </p:sp>
      <p:sp>
        <p:nvSpPr>
          <p:cNvPr id="4" name="3 Slayt Numarası Yer Tutucusu"/>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650805-4F61-4F16-8AED-D470E5918B8D}" type="slidenum">
              <a:rPr kumimoji="0" lang="tr-T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tr-TR"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dirty="0"/>
          </a:p>
        </p:txBody>
      </p:sp>
      <p:sp>
        <p:nvSpPr>
          <p:cNvPr id="4" name="3 Slayt Numarası Yer Tutucusu"/>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650805-4F61-4F16-8AED-D470E5918B8D}" type="slidenum">
              <a:rPr kumimoji="0" lang="tr-T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tr-TR"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dirty="0"/>
          </a:p>
        </p:txBody>
      </p:sp>
      <p:sp>
        <p:nvSpPr>
          <p:cNvPr id="4" name="3 Slayt Numarası Yer Tutucusu"/>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650805-4F61-4F16-8AED-D470E5918B8D}" type="slidenum">
              <a:rPr kumimoji="0" lang="tr-T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tr-TR"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dirty="0"/>
          </a:p>
        </p:txBody>
      </p:sp>
      <p:sp>
        <p:nvSpPr>
          <p:cNvPr id="4" name="3 Slayt Numarası Yer Tutucusu"/>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650805-4F61-4F16-8AED-D470E5918B8D}" type="slidenum">
              <a:rPr kumimoji="0" lang="tr-T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tr-TR"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dirty="0"/>
          </a:p>
        </p:txBody>
      </p:sp>
      <p:sp>
        <p:nvSpPr>
          <p:cNvPr id="4" name="3 Slayt Numarası Yer Tutucusu"/>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650805-4F61-4F16-8AED-D470E5918B8D}" type="slidenum">
              <a:rPr kumimoji="0" lang="tr-T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tr-TR"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dirty="0"/>
          </a:p>
        </p:txBody>
      </p:sp>
      <p:sp>
        <p:nvSpPr>
          <p:cNvPr id="4" name="3 Slayt Numarası Yer Tutucusu"/>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650805-4F61-4F16-8AED-D470E5918B8D}" type="slidenum">
              <a:rPr kumimoji="0" lang="tr-T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tr-TR"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dirty="0"/>
          </a:p>
        </p:txBody>
      </p:sp>
      <p:sp>
        <p:nvSpPr>
          <p:cNvPr id="4" name="3 Slayt Numarası Yer Tutucusu"/>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650805-4F61-4F16-8AED-D470E5918B8D}" type="slidenum">
              <a:rPr kumimoji="0" lang="tr-T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tr-TR"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dirty="0"/>
          </a:p>
        </p:txBody>
      </p:sp>
      <p:sp>
        <p:nvSpPr>
          <p:cNvPr id="4" name="3 Slayt Numarası Yer Tutucusu"/>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650805-4F61-4F16-8AED-D470E5918B8D}" type="slidenum">
              <a:rPr kumimoji="0" lang="tr-T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tr-TR"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dirty="0"/>
          </a:p>
        </p:txBody>
      </p:sp>
      <p:sp>
        <p:nvSpPr>
          <p:cNvPr id="4" name="3 Slayt Numarası Yer Tutucusu"/>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650805-4F61-4F16-8AED-D470E5918B8D}" type="slidenum">
              <a:rPr kumimoji="0" lang="tr-T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tr-TR"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dirty="0"/>
          </a:p>
        </p:txBody>
      </p:sp>
      <p:sp>
        <p:nvSpPr>
          <p:cNvPr id="4" name="3 Slayt Numarası Yer Tutucusu"/>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650805-4F61-4F16-8AED-D470E5918B8D}" type="slidenum">
              <a:rPr kumimoji="0" lang="tr-T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tr-TR"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dirty="0"/>
          </a:p>
        </p:txBody>
      </p:sp>
      <p:sp>
        <p:nvSpPr>
          <p:cNvPr id="4" name="3 Slayt Numarası Yer Tutucusu"/>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650805-4F61-4F16-8AED-D470E5918B8D}" type="slidenum">
              <a:rPr kumimoji="0" lang="tr-T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tr-TR"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dirty="0"/>
          </a:p>
        </p:txBody>
      </p:sp>
      <p:sp>
        <p:nvSpPr>
          <p:cNvPr id="4" name="3 Slayt Numarası Yer Tutucusu"/>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650805-4F61-4F16-8AED-D470E5918B8D}" type="slidenum">
              <a:rPr kumimoji="0" lang="tr-T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tr-TR"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dirty="0"/>
          </a:p>
        </p:txBody>
      </p:sp>
      <p:sp>
        <p:nvSpPr>
          <p:cNvPr id="4" name="3 Slayt Numarası Yer Tutucusu"/>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650805-4F61-4F16-8AED-D470E5918B8D}" type="slidenum">
              <a:rPr kumimoji="0" lang="tr-T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tr-TR"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dirty="0"/>
          </a:p>
        </p:txBody>
      </p:sp>
      <p:sp>
        <p:nvSpPr>
          <p:cNvPr id="4" name="3 Slayt Numarası Yer Tutucusu"/>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650805-4F61-4F16-8AED-D470E5918B8D}" type="slidenum">
              <a:rPr kumimoji="0" lang="tr-T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tr-TR"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dirty="0"/>
          </a:p>
        </p:txBody>
      </p:sp>
      <p:sp>
        <p:nvSpPr>
          <p:cNvPr id="4" name="3 Slayt Numarası Yer Tutucusu"/>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650805-4F61-4F16-8AED-D470E5918B8D}" type="slidenum">
              <a:rPr kumimoji="0" lang="tr-T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tr-TR"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dirty="0"/>
          </a:p>
        </p:txBody>
      </p:sp>
      <p:sp>
        <p:nvSpPr>
          <p:cNvPr id="4" name="3 Slayt Numarası Yer Tutucusu"/>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650805-4F61-4F16-8AED-D470E5918B8D}" type="slidenum">
              <a:rPr kumimoji="0" lang="tr-T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tr-TR"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dirty="0"/>
          </a:p>
        </p:txBody>
      </p:sp>
      <p:sp>
        <p:nvSpPr>
          <p:cNvPr id="4" name="3 Slayt Numarası Yer Tutucusu"/>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650805-4F61-4F16-8AED-D470E5918B8D}" type="slidenum">
              <a:rPr kumimoji="0" lang="tr-T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tr-TR"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dirty="0"/>
          </a:p>
        </p:txBody>
      </p:sp>
      <p:sp>
        <p:nvSpPr>
          <p:cNvPr id="4" name="3 Slayt Numarası Yer Tutucusu"/>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650805-4F61-4F16-8AED-D470E5918B8D}" type="slidenum">
              <a:rPr kumimoji="0" lang="tr-T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tr-TR"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dirty="0"/>
          </a:p>
        </p:txBody>
      </p:sp>
      <p:sp>
        <p:nvSpPr>
          <p:cNvPr id="4" name="3 Slayt Numarası Yer Tutucusu"/>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650805-4F61-4F16-8AED-D470E5918B8D}" type="slidenum">
              <a:rPr kumimoji="0" lang="tr-T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tr-TR"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dirty="0"/>
          </a:p>
        </p:txBody>
      </p:sp>
      <p:sp>
        <p:nvSpPr>
          <p:cNvPr id="4" name="3 Slayt Numarası Yer Tutucusu"/>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650805-4F61-4F16-8AED-D470E5918B8D}" type="slidenum">
              <a:rPr kumimoji="0" lang="tr-T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tr-TR"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dirty="0"/>
          </a:p>
        </p:txBody>
      </p:sp>
      <p:sp>
        <p:nvSpPr>
          <p:cNvPr id="4" name="3 Slayt Numarası Yer Tutucusu"/>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650805-4F61-4F16-8AED-D470E5918B8D}" type="slidenum">
              <a:rPr kumimoji="0" lang="tr-T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tr-TR"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7" name="Rectangle 6"/>
          <p:cNvSpPr/>
          <p:nvPr/>
        </p:nvSpPr>
        <p:spPr>
          <a:xfrm>
            <a:off x="448091" y="3085765"/>
            <a:ext cx="8240108"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nchor="b">
            <a:normAutofit/>
          </a:bodyPr>
          <a:lstStyle>
            <a:lvl1pPr>
              <a:defRPr sz="3600">
                <a:solidFill>
                  <a:schemeClr val="accent1"/>
                </a:solidFill>
              </a:defRPr>
            </a:lvl1pPr>
          </a:lstStyle>
          <a:p>
            <a:r>
              <a:rPr lang="tr-TR"/>
              <a:t>Asıl başlık stilini düzenlemek için tıklayın</a:t>
            </a:r>
            <a:endParaRPr lang="en-US" dirty="0"/>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2/16/2022</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81510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9869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a:xfrm>
            <a:off x="6745255" y="5956136"/>
            <a:ext cx="947672" cy="365125"/>
          </a:xfrm>
        </p:spPr>
        <p:txBody>
          <a:bodyPr/>
          <a:lstStyle>
            <a:lvl1pPr>
              <a:defRPr>
                <a:solidFill>
                  <a:schemeClr val="accent1">
                    <a:lumMod val="75000"/>
                    <a:lumOff val="25000"/>
                  </a:schemeClr>
                </a:solidFill>
              </a:defRPr>
            </a:lvl1pPr>
          </a:lstStyle>
          <a:p>
            <a:fld id="{B61BEF0D-F0BB-DE4B-95CE-6DB70DBA9567}" type="datetimeFigureOut">
              <a:rPr lang="en-US" smtClean="0"/>
              <a:pPr/>
              <a:t>2/16/2022</a:t>
            </a:fld>
            <a:endParaRPr lang="en-US" dirty="0"/>
          </a:p>
        </p:txBody>
      </p:sp>
      <p:sp>
        <p:nvSpPr>
          <p:cNvPr id="5" name="Footer Placeholder 4"/>
          <p:cNvSpPr>
            <a:spLocks noGrp="1"/>
          </p:cNvSpPr>
          <p:nvPr>
            <p:ph type="ftr" sz="quarter" idx="11"/>
          </p:nvPr>
        </p:nvSpPr>
        <p:spPr>
          <a:xfrm>
            <a:off x="581192" y="5951810"/>
            <a:ext cx="5922209" cy="365125"/>
          </a:xfrm>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982195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1 Başlık"/>
          <p:cNvSpPr>
            <a:spLocks noGrp="1"/>
          </p:cNvSpPr>
          <p:nvPr>
            <p:ph type="ctrTitle"/>
          </p:nvPr>
        </p:nvSpPr>
        <p:spPr>
          <a:xfrm>
            <a:off x="685800" y="2130425"/>
            <a:ext cx="7772400" cy="1470025"/>
          </a:xfrm>
        </p:spPr>
        <p:txBody>
          <a:bodyPr/>
          <a:lstStyle/>
          <a:p>
            <a:r>
              <a:rPr lang="tr-TR"/>
              <a:t>Asıl başlık stili için tıklatın</a:t>
            </a:r>
          </a:p>
        </p:txBody>
      </p:sp>
      <p:sp>
        <p:nvSpPr>
          <p:cNvPr id="3" name="2 Alt Başlık"/>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tıklatın</a:t>
            </a:r>
          </a:p>
        </p:txBody>
      </p:sp>
      <p:sp>
        <p:nvSpPr>
          <p:cNvPr id="4" name="3 Veri Yer Tutucusu"/>
          <p:cNvSpPr>
            <a:spLocks noGrp="1"/>
          </p:cNvSpPr>
          <p:nvPr>
            <p:ph type="dt" sz="half" idx="10"/>
          </p:nvPr>
        </p:nvSpPr>
        <p:spPr/>
        <p:txBody>
          <a:bodyPr/>
          <a:lstStyle/>
          <a:p>
            <a:fld id="{D9F75050-0E15-4C5B-92B0-66D068882F1F}" type="datetimeFigureOut">
              <a:rPr lang="tr-TR" smtClean="0"/>
              <a:pPr/>
              <a:t>16.02.2022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B1DEFA8C-F947-479F-BE07-76B6B3F80BF1}" type="slidenum">
              <a:rPr lang="tr-TR" smtClean="0"/>
              <a:pPr/>
              <a:t>‹#›</a:t>
            </a:fld>
            <a:endParaRPr lang="tr-TR"/>
          </a:p>
        </p:txBody>
      </p:sp>
    </p:spTree>
    <p:extLst>
      <p:ext uri="{BB962C8B-B14F-4D97-AF65-F5344CB8AC3E}">
        <p14:creationId xmlns:p14="http://schemas.microsoft.com/office/powerpoint/2010/main" val="31435579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İçerik Yer Tutucusu"/>
          <p:cNvSpPr>
            <a:spLocks noGrp="1"/>
          </p:cNvSpPr>
          <p:nvPr>
            <p:ph idx="1"/>
          </p:nvPr>
        </p:nvSpPr>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10"/>
          </p:nvPr>
        </p:nvSpPr>
        <p:spPr/>
        <p:txBody>
          <a:bodyPr/>
          <a:lstStyle/>
          <a:p>
            <a:fld id="{D9F75050-0E15-4C5B-92B0-66D068882F1F}" type="datetimeFigureOut">
              <a:rPr lang="tr-TR" smtClean="0"/>
              <a:pPr/>
              <a:t>16.02.2022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B1DEFA8C-F947-479F-BE07-76B6B3F80BF1}" type="slidenum">
              <a:rPr lang="tr-TR" smtClean="0"/>
              <a:pPr/>
              <a:t>‹#›</a:t>
            </a:fld>
            <a:endParaRPr lang="tr-TR"/>
          </a:p>
        </p:txBody>
      </p:sp>
    </p:spTree>
    <p:extLst>
      <p:ext uri="{BB962C8B-B14F-4D97-AF65-F5344CB8AC3E}">
        <p14:creationId xmlns:p14="http://schemas.microsoft.com/office/powerpoint/2010/main" val="7062963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1 Başlık"/>
          <p:cNvSpPr>
            <a:spLocks noGrp="1"/>
          </p:cNvSpPr>
          <p:nvPr>
            <p:ph type="title"/>
          </p:nvPr>
        </p:nvSpPr>
        <p:spPr>
          <a:xfrm>
            <a:off x="722313" y="4406900"/>
            <a:ext cx="7772400" cy="1362075"/>
          </a:xfrm>
        </p:spPr>
        <p:txBody>
          <a:bodyPr anchor="t"/>
          <a:lstStyle>
            <a:lvl1pPr algn="l">
              <a:defRPr sz="4000" b="1" cap="all"/>
            </a:lvl1pPr>
          </a:lstStyle>
          <a:p>
            <a:r>
              <a:rPr lang="tr-TR"/>
              <a:t>Asıl başlık stili için tıklatın</a:t>
            </a:r>
          </a:p>
        </p:txBody>
      </p:sp>
      <p:sp>
        <p:nvSpPr>
          <p:cNvPr id="3" name="2 Metin Yer Tutucusu"/>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tıklatın</a:t>
            </a:r>
          </a:p>
        </p:txBody>
      </p:sp>
      <p:sp>
        <p:nvSpPr>
          <p:cNvPr id="4" name="3 Veri Yer Tutucusu"/>
          <p:cNvSpPr>
            <a:spLocks noGrp="1"/>
          </p:cNvSpPr>
          <p:nvPr>
            <p:ph type="dt" sz="half" idx="10"/>
          </p:nvPr>
        </p:nvSpPr>
        <p:spPr/>
        <p:txBody>
          <a:bodyPr/>
          <a:lstStyle/>
          <a:p>
            <a:fld id="{D9F75050-0E15-4C5B-92B0-66D068882F1F}" type="datetimeFigureOut">
              <a:rPr lang="tr-TR" smtClean="0"/>
              <a:pPr/>
              <a:t>16.02.2022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B1DEFA8C-F947-479F-BE07-76B6B3F80BF1}" type="slidenum">
              <a:rPr lang="tr-TR" smtClean="0"/>
              <a:pPr/>
              <a:t>‹#›</a:t>
            </a:fld>
            <a:endParaRPr lang="tr-TR"/>
          </a:p>
        </p:txBody>
      </p:sp>
    </p:spTree>
    <p:extLst>
      <p:ext uri="{BB962C8B-B14F-4D97-AF65-F5344CB8AC3E}">
        <p14:creationId xmlns:p14="http://schemas.microsoft.com/office/powerpoint/2010/main" val="6054894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İçerik Yer Tutucusu"/>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İçerik Yer Tutucusu"/>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4 Veri Yer Tutucusu"/>
          <p:cNvSpPr>
            <a:spLocks noGrp="1"/>
          </p:cNvSpPr>
          <p:nvPr>
            <p:ph type="dt" sz="half" idx="10"/>
          </p:nvPr>
        </p:nvSpPr>
        <p:spPr/>
        <p:txBody>
          <a:bodyPr/>
          <a:lstStyle/>
          <a:p>
            <a:fld id="{D9F75050-0E15-4C5B-92B0-66D068882F1F}" type="datetimeFigureOut">
              <a:rPr lang="tr-TR" smtClean="0"/>
              <a:pPr/>
              <a:t>16.02.2022</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B1DEFA8C-F947-479F-BE07-76B6B3F80BF1}" type="slidenum">
              <a:rPr lang="tr-TR" smtClean="0"/>
              <a:pPr/>
              <a:t>‹#›</a:t>
            </a:fld>
            <a:endParaRPr lang="tr-TR"/>
          </a:p>
        </p:txBody>
      </p:sp>
    </p:spTree>
    <p:extLst>
      <p:ext uri="{BB962C8B-B14F-4D97-AF65-F5344CB8AC3E}">
        <p14:creationId xmlns:p14="http://schemas.microsoft.com/office/powerpoint/2010/main" val="1291460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lvl1pPr>
              <a:defRPr/>
            </a:lvl1pPr>
          </a:lstStyle>
          <a:p>
            <a:r>
              <a:rPr lang="tr-TR"/>
              <a:t>Asıl başlık stili için tıklatın</a:t>
            </a:r>
          </a:p>
        </p:txBody>
      </p:sp>
      <p:sp>
        <p:nvSpPr>
          <p:cNvPr id="3" name="2 Metin Yer Tutucusu"/>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4" name="3 İçerik Yer Tutucusu"/>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4 Metin Yer Tutucusu"/>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6" name="5 İçerik Yer Tutucusu"/>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7" name="6 Veri Yer Tutucusu"/>
          <p:cNvSpPr>
            <a:spLocks noGrp="1"/>
          </p:cNvSpPr>
          <p:nvPr>
            <p:ph type="dt" sz="half" idx="10"/>
          </p:nvPr>
        </p:nvSpPr>
        <p:spPr/>
        <p:txBody>
          <a:bodyPr/>
          <a:lstStyle/>
          <a:p>
            <a:fld id="{D9F75050-0E15-4C5B-92B0-66D068882F1F}" type="datetimeFigureOut">
              <a:rPr lang="tr-TR" smtClean="0"/>
              <a:pPr/>
              <a:t>16.02.2022</a:t>
            </a:fld>
            <a:endParaRPr lang="tr-TR"/>
          </a:p>
        </p:txBody>
      </p:sp>
      <p:sp>
        <p:nvSpPr>
          <p:cNvPr id="8" name="7 Altbilgi Yer Tutucusu"/>
          <p:cNvSpPr>
            <a:spLocks noGrp="1"/>
          </p:cNvSpPr>
          <p:nvPr>
            <p:ph type="ftr" sz="quarter" idx="11"/>
          </p:nvPr>
        </p:nvSpPr>
        <p:spPr/>
        <p:txBody>
          <a:bodyPr/>
          <a:lstStyle/>
          <a:p>
            <a:endParaRPr lang="tr-TR"/>
          </a:p>
        </p:txBody>
      </p:sp>
      <p:sp>
        <p:nvSpPr>
          <p:cNvPr id="9" name="8 Slayt Numarası Yer Tutucusu"/>
          <p:cNvSpPr>
            <a:spLocks noGrp="1"/>
          </p:cNvSpPr>
          <p:nvPr>
            <p:ph type="sldNum" sz="quarter" idx="12"/>
          </p:nvPr>
        </p:nvSpPr>
        <p:spPr/>
        <p:txBody>
          <a:bodyPr/>
          <a:lstStyle/>
          <a:p>
            <a:fld id="{B1DEFA8C-F947-479F-BE07-76B6B3F80BF1}" type="slidenum">
              <a:rPr lang="tr-TR" smtClean="0"/>
              <a:pPr/>
              <a:t>‹#›</a:t>
            </a:fld>
            <a:endParaRPr lang="tr-TR"/>
          </a:p>
        </p:txBody>
      </p:sp>
    </p:spTree>
    <p:extLst>
      <p:ext uri="{BB962C8B-B14F-4D97-AF65-F5344CB8AC3E}">
        <p14:creationId xmlns:p14="http://schemas.microsoft.com/office/powerpoint/2010/main" val="18248187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Veri Yer Tutucusu"/>
          <p:cNvSpPr>
            <a:spLocks noGrp="1"/>
          </p:cNvSpPr>
          <p:nvPr>
            <p:ph type="dt" sz="half" idx="10"/>
          </p:nvPr>
        </p:nvSpPr>
        <p:spPr/>
        <p:txBody>
          <a:bodyPr/>
          <a:lstStyle/>
          <a:p>
            <a:fld id="{D9F75050-0E15-4C5B-92B0-66D068882F1F}" type="datetimeFigureOut">
              <a:rPr lang="tr-TR" smtClean="0"/>
              <a:pPr/>
              <a:t>16.02.2022</a:t>
            </a:fld>
            <a:endParaRPr lang="tr-TR"/>
          </a:p>
        </p:txBody>
      </p:sp>
      <p:sp>
        <p:nvSpPr>
          <p:cNvPr id="4" name="3 Altbilgi Yer Tutucusu"/>
          <p:cNvSpPr>
            <a:spLocks noGrp="1"/>
          </p:cNvSpPr>
          <p:nvPr>
            <p:ph type="ftr" sz="quarter" idx="11"/>
          </p:nvPr>
        </p:nvSpPr>
        <p:spPr/>
        <p:txBody>
          <a:bodyPr/>
          <a:lstStyle/>
          <a:p>
            <a:endParaRPr lang="tr-TR"/>
          </a:p>
        </p:txBody>
      </p:sp>
      <p:sp>
        <p:nvSpPr>
          <p:cNvPr id="5" name="4 Slayt Numarası Yer Tutucusu"/>
          <p:cNvSpPr>
            <a:spLocks noGrp="1"/>
          </p:cNvSpPr>
          <p:nvPr>
            <p:ph type="sldNum" sz="quarter" idx="12"/>
          </p:nvPr>
        </p:nvSpPr>
        <p:spPr/>
        <p:txBody>
          <a:bodyPr/>
          <a:lstStyle/>
          <a:p>
            <a:fld id="{B1DEFA8C-F947-479F-BE07-76B6B3F80BF1}" type="slidenum">
              <a:rPr lang="tr-TR" smtClean="0"/>
              <a:pPr/>
              <a:t>‹#›</a:t>
            </a:fld>
            <a:endParaRPr lang="tr-TR"/>
          </a:p>
        </p:txBody>
      </p:sp>
    </p:spTree>
    <p:extLst>
      <p:ext uri="{BB962C8B-B14F-4D97-AF65-F5344CB8AC3E}">
        <p14:creationId xmlns:p14="http://schemas.microsoft.com/office/powerpoint/2010/main" val="6915884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1 Veri Yer Tutucusu"/>
          <p:cNvSpPr>
            <a:spLocks noGrp="1"/>
          </p:cNvSpPr>
          <p:nvPr>
            <p:ph type="dt" sz="half" idx="10"/>
          </p:nvPr>
        </p:nvSpPr>
        <p:spPr/>
        <p:txBody>
          <a:bodyPr/>
          <a:lstStyle/>
          <a:p>
            <a:fld id="{D9F75050-0E15-4C5B-92B0-66D068882F1F}" type="datetimeFigureOut">
              <a:rPr lang="tr-TR" smtClean="0"/>
              <a:pPr/>
              <a:t>16.02.2022</a:t>
            </a:fld>
            <a:endParaRPr lang="tr-TR"/>
          </a:p>
        </p:txBody>
      </p:sp>
      <p:sp>
        <p:nvSpPr>
          <p:cNvPr id="3" name="2 Altbilgi Yer Tutucusu"/>
          <p:cNvSpPr>
            <a:spLocks noGrp="1"/>
          </p:cNvSpPr>
          <p:nvPr>
            <p:ph type="ftr" sz="quarter" idx="11"/>
          </p:nvPr>
        </p:nvSpPr>
        <p:spPr/>
        <p:txBody>
          <a:bodyPr/>
          <a:lstStyle/>
          <a:p>
            <a:endParaRPr lang="tr-TR"/>
          </a:p>
        </p:txBody>
      </p:sp>
      <p:sp>
        <p:nvSpPr>
          <p:cNvPr id="4" name="3 Slayt Numarası Yer Tutucusu"/>
          <p:cNvSpPr>
            <a:spLocks noGrp="1"/>
          </p:cNvSpPr>
          <p:nvPr>
            <p:ph type="sldNum" sz="quarter" idx="12"/>
          </p:nvPr>
        </p:nvSpPr>
        <p:spPr/>
        <p:txBody>
          <a:bodyPr/>
          <a:lstStyle/>
          <a:p>
            <a:fld id="{B1DEFA8C-F947-479F-BE07-76B6B3F80BF1}" type="slidenum">
              <a:rPr lang="tr-TR" smtClean="0"/>
              <a:pPr/>
              <a:t>‹#›</a:t>
            </a:fld>
            <a:endParaRPr lang="tr-TR"/>
          </a:p>
        </p:txBody>
      </p:sp>
    </p:spTree>
    <p:extLst>
      <p:ext uri="{BB962C8B-B14F-4D97-AF65-F5344CB8AC3E}">
        <p14:creationId xmlns:p14="http://schemas.microsoft.com/office/powerpoint/2010/main" val="10816659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1 Başlık"/>
          <p:cNvSpPr>
            <a:spLocks noGrp="1"/>
          </p:cNvSpPr>
          <p:nvPr>
            <p:ph type="title"/>
          </p:nvPr>
        </p:nvSpPr>
        <p:spPr>
          <a:xfrm>
            <a:off x="457200" y="273050"/>
            <a:ext cx="3008313" cy="1162050"/>
          </a:xfrm>
        </p:spPr>
        <p:txBody>
          <a:bodyPr anchor="b"/>
          <a:lstStyle>
            <a:lvl1pPr algn="l">
              <a:defRPr sz="2000" b="1"/>
            </a:lvl1pPr>
          </a:lstStyle>
          <a:p>
            <a:r>
              <a:rPr lang="tr-TR"/>
              <a:t>Asıl başlık stili için tıklatın</a:t>
            </a:r>
          </a:p>
        </p:txBody>
      </p:sp>
      <p:sp>
        <p:nvSpPr>
          <p:cNvPr id="3" name="2 İçerik Yer Tutucusu"/>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Metin Yer Tutucusu"/>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4 Veri Yer Tutucusu"/>
          <p:cNvSpPr>
            <a:spLocks noGrp="1"/>
          </p:cNvSpPr>
          <p:nvPr>
            <p:ph type="dt" sz="half" idx="10"/>
          </p:nvPr>
        </p:nvSpPr>
        <p:spPr/>
        <p:txBody>
          <a:bodyPr/>
          <a:lstStyle/>
          <a:p>
            <a:fld id="{D9F75050-0E15-4C5B-92B0-66D068882F1F}" type="datetimeFigureOut">
              <a:rPr lang="tr-TR" smtClean="0"/>
              <a:pPr/>
              <a:t>16.02.2022</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B1DEFA8C-F947-479F-BE07-76B6B3F80BF1}" type="slidenum">
              <a:rPr lang="tr-TR" smtClean="0"/>
              <a:pPr/>
              <a:t>‹#›</a:t>
            </a:fld>
            <a:endParaRPr lang="tr-TR"/>
          </a:p>
        </p:txBody>
      </p:sp>
    </p:spTree>
    <p:extLst>
      <p:ext uri="{BB962C8B-B14F-4D97-AF65-F5344CB8AC3E}">
        <p14:creationId xmlns:p14="http://schemas.microsoft.com/office/powerpoint/2010/main" val="134050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a:xfrm>
            <a:off x="581192" y="2228003"/>
            <a:ext cx="7989752" cy="3630795"/>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127861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1 Başlık"/>
          <p:cNvSpPr>
            <a:spLocks noGrp="1"/>
          </p:cNvSpPr>
          <p:nvPr>
            <p:ph type="title"/>
          </p:nvPr>
        </p:nvSpPr>
        <p:spPr>
          <a:xfrm>
            <a:off x="1792288" y="4800600"/>
            <a:ext cx="5486400" cy="566738"/>
          </a:xfrm>
        </p:spPr>
        <p:txBody>
          <a:bodyPr anchor="b"/>
          <a:lstStyle>
            <a:lvl1pPr algn="l">
              <a:defRPr sz="2000" b="1"/>
            </a:lvl1pPr>
          </a:lstStyle>
          <a:p>
            <a:r>
              <a:rPr lang="tr-TR"/>
              <a:t>Asıl başlık stili için tıklatın</a:t>
            </a:r>
          </a:p>
        </p:txBody>
      </p:sp>
      <p:sp>
        <p:nvSpPr>
          <p:cNvPr id="3" name="2 Resim Yer Tutucusu"/>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3 Metin Yer Tutucusu"/>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4 Veri Yer Tutucusu"/>
          <p:cNvSpPr>
            <a:spLocks noGrp="1"/>
          </p:cNvSpPr>
          <p:nvPr>
            <p:ph type="dt" sz="half" idx="10"/>
          </p:nvPr>
        </p:nvSpPr>
        <p:spPr/>
        <p:txBody>
          <a:bodyPr/>
          <a:lstStyle/>
          <a:p>
            <a:fld id="{D9F75050-0E15-4C5B-92B0-66D068882F1F}" type="datetimeFigureOut">
              <a:rPr lang="tr-TR" smtClean="0"/>
              <a:pPr/>
              <a:t>16.02.2022</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B1DEFA8C-F947-479F-BE07-76B6B3F80BF1}" type="slidenum">
              <a:rPr lang="tr-TR" smtClean="0"/>
              <a:pPr/>
              <a:t>‹#›</a:t>
            </a:fld>
            <a:endParaRPr lang="tr-TR"/>
          </a:p>
        </p:txBody>
      </p:sp>
    </p:spTree>
    <p:extLst>
      <p:ext uri="{BB962C8B-B14F-4D97-AF65-F5344CB8AC3E}">
        <p14:creationId xmlns:p14="http://schemas.microsoft.com/office/powerpoint/2010/main" val="3553383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Dikey Metin Yer Tutucusu"/>
          <p:cNvSpPr>
            <a:spLocks noGrp="1"/>
          </p:cNvSpPr>
          <p:nvPr>
            <p:ph type="body" orient="vert" idx="1"/>
          </p:nvPr>
        </p:nvSpPr>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10"/>
          </p:nvPr>
        </p:nvSpPr>
        <p:spPr/>
        <p:txBody>
          <a:bodyPr/>
          <a:lstStyle/>
          <a:p>
            <a:fld id="{D9F75050-0E15-4C5B-92B0-66D068882F1F}" type="datetimeFigureOut">
              <a:rPr lang="tr-TR" smtClean="0"/>
              <a:pPr/>
              <a:t>16.02.2022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B1DEFA8C-F947-479F-BE07-76B6B3F80BF1}" type="slidenum">
              <a:rPr lang="tr-TR" smtClean="0"/>
              <a:pPr/>
              <a:t>‹#›</a:t>
            </a:fld>
            <a:endParaRPr lang="tr-TR"/>
          </a:p>
        </p:txBody>
      </p:sp>
    </p:spTree>
    <p:extLst>
      <p:ext uri="{BB962C8B-B14F-4D97-AF65-F5344CB8AC3E}">
        <p14:creationId xmlns:p14="http://schemas.microsoft.com/office/powerpoint/2010/main" val="11743708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1 Dikey Başlık"/>
          <p:cNvSpPr>
            <a:spLocks noGrp="1"/>
          </p:cNvSpPr>
          <p:nvPr>
            <p:ph type="title" orient="vert"/>
          </p:nvPr>
        </p:nvSpPr>
        <p:spPr>
          <a:xfrm>
            <a:off x="6629400" y="274638"/>
            <a:ext cx="2057400" cy="5851525"/>
          </a:xfrm>
        </p:spPr>
        <p:txBody>
          <a:bodyPr vert="eaVert"/>
          <a:lstStyle/>
          <a:p>
            <a:r>
              <a:rPr lang="tr-TR"/>
              <a:t>Asıl başlık stili için tıklatın</a:t>
            </a:r>
          </a:p>
        </p:txBody>
      </p:sp>
      <p:sp>
        <p:nvSpPr>
          <p:cNvPr id="3" name="2 Dikey Metin Yer Tutucusu"/>
          <p:cNvSpPr>
            <a:spLocks noGrp="1"/>
          </p:cNvSpPr>
          <p:nvPr>
            <p:ph type="body" orient="vert" idx="1"/>
          </p:nvPr>
        </p:nvSpPr>
        <p:spPr>
          <a:xfrm>
            <a:off x="457200" y="274638"/>
            <a:ext cx="6019800" cy="5851525"/>
          </a:xfrm>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10"/>
          </p:nvPr>
        </p:nvSpPr>
        <p:spPr/>
        <p:txBody>
          <a:bodyPr/>
          <a:lstStyle/>
          <a:p>
            <a:fld id="{D9F75050-0E15-4C5B-92B0-66D068882F1F}" type="datetimeFigureOut">
              <a:rPr lang="tr-TR" smtClean="0"/>
              <a:pPr/>
              <a:t>16.02.2022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B1DEFA8C-F947-479F-BE07-76B6B3F80BF1}" type="slidenum">
              <a:rPr lang="tr-TR" smtClean="0"/>
              <a:pPr/>
              <a:t>‹#›</a:t>
            </a:fld>
            <a:endParaRPr lang="tr-TR"/>
          </a:p>
        </p:txBody>
      </p:sp>
    </p:spTree>
    <p:extLst>
      <p:ext uri="{BB962C8B-B14F-4D97-AF65-F5344CB8AC3E}">
        <p14:creationId xmlns:p14="http://schemas.microsoft.com/office/powerpoint/2010/main" val="25116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2/16/2022</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47943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8" name="Rectangle 7"/>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2/16/2022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26209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2/16/2022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50702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2/16/2022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06378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2/16/2022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63368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tr-TR"/>
              <a:t>Asıl başlık stilini düzenlemek için tıklayın</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2/16/2022</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82604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a:t>
            </a:r>
          </a:p>
        </p:txBody>
      </p:sp>
      <p:sp>
        <p:nvSpPr>
          <p:cNvPr id="5" name="Date Placeholder 4"/>
          <p:cNvSpPr>
            <a:spLocks noGrp="1"/>
          </p:cNvSpPr>
          <p:nvPr>
            <p:ph type="dt" sz="half" idx="10"/>
          </p:nvPr>
        </p:nvSpPr>
        <p:spPr/>
        <p:txBody>
          <a:bodyPr/>
          <a:lstStyle/>
          <a:p>
            <a:fld id="{B61BEF0D-F0BB-DE4B-95CE-6DB70DBA9567}" type="datetimeFigureOut">
              <a:rPr lang="en-US" smtClean="0"/>
              <a:pPr/>
              <a:t>2/16/2022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999733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5559327" y="5956136"/>
            <a:ext cx="2133600"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2/16/2022</a:t>
            </a:fld>
            <a:endParaRPr lang="en-US" dirty="0"/>
          </a:p>
        </p:txBody>
      </p:sp>
      <p:sp>
        <p:nvSpPr>
          <p:cNvPr id="5" name="Footer Placeholder 4"/>
          <p:cNvSpPr>
            <a:spLocks noGrp="1"/>
          </p:cNvSpPr>
          <p:nvPr>
            <p:ph type="ftr" sz="quarter" idx="3"/>
          </p:nvPr>
        </p:nvSpPr>
        <p:spPr>
          <a:xfrm>
            <a:off x="581192" y="5951810"/>
            <a:ext cx="4870585"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7800476" y="5956136"/>
            <a:ext cx="770468"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234530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Başlık Yer Tutucusu"/>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tr-TR"/>
              <a:t>Asıl başlık stili için tıklatın</a:t>
            </a:r>
          </a:p>
        </p:txBody>
      </p:sp>
      <p:sp>
        <p:nvSpPr>
          <p:cNvPr id="3" name="2 Metin Yer Tutucusu"/>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F75050-0E15-4C5B-92B0-66D068882F1F}" type="datetimeFigureOut">
              <a:rPr lang="tr-TR" smtClean="0"/>
              <a:pPr/>
              <a:t>16.02.2022</a:t>
            </a:fld>
            <a:endParaRPr lang="tr-TR"/>
          </a:p>
        </p:txBody>
      </p:sp>
      <p:sp>
        <p:nvSpPr>
          <p:cNvPr id="5" name="4 Altbilgi Yer Tutucusu"/>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5 Slayt Numarası Yer Tutucusu"/>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DEFA8C-F947-479F-BE07-76B6B3F80BF1}" type="slidenum">
              <a:rPr lang="tr-TR" smtClean="0"/>
              <a:pPr/>
              <a:t>‹#›</a:t>
            </a:fld>
            <a:endParaRPr lang="tr-TR"/>
          </a:p>
        </p:txBody>
      </p:sp>
    </p:spTree>
    <p:extLst>
      <p:ext uri="{BB962C8B-B14F-4D97-AF65-F5344CB8AC3E}">
        <p14:creationId xmlns:p14="http://schemas.microsoft.com/office/powerpoint/2010/main" val="25867741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78.png"/></Relationships>
</file>

<file path=ppt/slides/_rels/slide10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79.png"/></Relationships>
</file>

<file path=ppt/slides/_rels/slide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80.png"/></Relationships>
</file>

<file path=ppt/slides/_rels/slide10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81.png"/></Relationships>
</file>

<file path=ppt/slides/_rels/slide10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82.png"/></Relationships>
</file>

<file path=ppt/slides/_rels/slide10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13.xml"/><Relationship Id="rId5" Type="http://schemas.openxmlformats.org/officeDocument/2006/relationships/image" Target="../media/image84.png"/><Relationship Id="rId4" Type="http://schemas.openxmlformats.org/officeDocument/2006/relationships/image" Target="../media/image83.png"/></Relationships>
</file>

<file path=ppt/slides/_rels/slide10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85.png"/></Relationships>
</file>

<file path=ppt/slides/_rels/slide10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86.png"/></Relationships>
</file>

<file path=ppt/slides/_rels/slide10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87.png"/></Relationships>
</file>

<file path=ppt/slides/_rels/slide10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88.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1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png"/><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5.png"/><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5.png"/><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7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7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7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7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7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7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57.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8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8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8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61.png"/></Relationships>
</file>

<file path=ppt/slides/_rels/slide8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63.png"/><Relationship Id="rId4" Type="http://schemas.openxmlformats.org/officeDocument/2006/relationships/image" Target="../media/image62.png"/></Relationships>
</file>

<file path=ppt/slides/_rels/slide8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64.png"/></Relationships>
</file>

<file path=ppt/slides/_rels/slide8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65.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67.png"/><Relationship Id="rId4" Type="http://schemas.openxmlformats.org/officeDocument/2006/relationships/image" Target="../media/image66.png"/></Relationships>
</file>

<file path=ppt/slides/_rels/slide9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68.png"/></Relationships>
</file>

<file path=ppt/slides/_rels/slide9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9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71.png"/><Relationship Id="rId4" Type="http://schemas.openxmlformats.org/officeDocument/2006/relationships/image" Target="../media/image70.png"/></Relationships>
</file>

<file path=ppt/slides/_rels/slide9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72.png"/></Relationships>
</file>

<file path=ppt/slides/_rels/slide9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73.png"/></Relationships>
</file>

<file path=ppt/slides/_rels/slide9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74.png"/></Relationships>
</file>

<file path=ppt/slides/_rels/slide9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75.png"/></Relationships>
</file>

<file path=ppt/slides/_rels/slide9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76.png"/></Relationships>
</file>

<file path=ppt/slides/_rels/slide9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4555AE9A-2146-4625-B27B-23DF9FEAF862}"/>
              </a:ext>
            </a:extLst>
          </p:cNvPr>
          <p:cNvSpPr>
            <a:spLocks noGrp="1"/>
          </p:cNvSpPr>
          <p:nvPr>
            <p:ph type="ctrTitle"/>
          </p:nvPr>
        </p:nvSpPr>
        <p:spPr>
          <a:xfrm>
            <a:off x="1954635" y="4073826"/>
            <a:ext cx="5402510" cy="866301"/>
          </a:xfrm>
        </p:spPr>
        <p:txBody>
          <a:bodyPr>
            <a:normAutofit fontScale="90000"/>
          </a:bodyPr>
          <a:lstStyle/>
          <a:p>
            <a:pPr algn="ctr"/>
            <a:r>
              <a:rPr lang="tr-TR" sz="2700" dirty="0">
                <a:solidFill>
                  <a:schemeClr val="bg1"/>
                </a:solidFill>
                <a:latin typeface="BakerSignet BT" panose="020B0502050309030A04" pitchFamily="34" charset="0"/>
              </a:rPr>
              <a:t>Mühendislik ve mimarlık fakültesi</a:t>
            </a:r>
            <a:br>
              <a:rPr lang="tr-TR" sz="2700" dirty="0">
                <a:solidFill>
                  <a:schemeClr val="bg1"/>
                </a:solidFill>
                <a:latin typeface="BakerSignet BT" panose="020B0502050309030A04" pitchFamily="34" charset="0"/>
              </a:rPr>
            </a:br>
            <a:r>
              <a:rPr lang="tr-TR" sz="2700" dirty="0">
                <a:solidFill>
                  <a:schemeClr val="bg1"/>
                </a:solidFill>
                <a:latin typeface="BakerSignet BT" panose="020B0502050309030A04" pitchFamily="34" charset="0"/>
              </a:rPr>
              <a:t>bilgisayar mühendisliği bölümü</a:t>
            </a:r>
            <a:br>
              <a:rPr lang="tr-TR" sz="2700" dirty="0">
                <a:solidFill>
                  <a:schemeClr val="bg1"/>
                </a:solidFill>
                <a:latin typeface="BakerSignet BT" panose="020B0502050309030A04" pitchFamily="34" charset="0"/>
              </a:rPr>
            </a:br>
            <a:r>
              <a:rPr lang="tr-TR" sz="2700" dirty="0">
                <a:solidFill>
                  <a:schemeClr val="bg1"/>
                </a:solidFill>
                <a:latin typeface="BakerSignet BT" panose="020B0502050309030A04" pitchFamily="34" charset="0"/>
              </a:rPr>
              <a:t>bil1004 elektrik devreleri dersi</a:t>
            </a:r>
            <a:br>
              <a:rPr lang="tr-TR" sz="2000" dirty="0">
                <a:solidFill>
                  <a:schemeClr val="bg1"/>
                </a:solidFill>
                <a:latin typeface="BakerSignet BT" panose="020B0502050309030A04" pitchFamily="34" charset="0"/>
              </a:rPr>
            </a:br>
            <a:endParaRPr lang="tr-TR" sz="2000" dirty="0">
              <a:solidFill>
                <a:schemeClr val="bg1"/>
              </a:solidFill>
              <a:latin typeface="BakerSignet BT" panose="020B0502050309030A04" pitchFamily="34" charset="0"/>
            </a:endParaRPr>
          </a:p>
        </p:txBody>
      </p:sp>
      <p:sp>
        <p:nvSpPr>
          <p:cNvPr id="3" name="Alt Başlık 2">
            <a:extLst>
              <a:ext uri="{FF2B5EF4-FFF2-40B4-BE49-F238E27FC236}">
                <a16:creationId xmlns:a16="http://schemas.microsoft.com/office/drawing/2014/main" id="{0070670F-7709-4D59-978E-A87C4DD921BD}"/>
              </a:ext>
            </a:extLst>
          </p:cNvPr>
          <p:cNvSpPr>
            <a:spLocks noGrp="1"/>
          </p:cNvSpPr>
          <p:nvPr>
            <p:ph type="subTitle" idx="1"/>
          </p:nvPr>
        </p:nvSpPr>
        <p:spPr>
          <a:xfrm>
            <a:off x="2731937" y="5018852"/>
            <a:ext cx="7989752" cy="590321"/>
          </a:xfrm>
        </p:spPr>
        <p:txBody>
          <a:bodyPr>
            <a:normAutofit/>
          </a:bodyPr>
          <a:lstStyle/>
          <a:p>
            <a:r>
              <a:rPr lang="tr-TR" sz="2000" dirty="0">
                <a:solidFill>
                  <a:schemeClr val="bg1"/>
                </a:solidFill>
                <a:latin typeface="BakerSignet BT" panose="020B0502050309030A04" pitchFamily="34" charset="0"/>
              </a:rPr>
              <a:t>Bölüm 1: temel kavramlar</a:t>
            </a:r>
          </a:p>
        </p:txBody>
      </p:sp>
      <p:pic>
        <p:nvPicPr>
          <p:cNvPr id="1028" name="Picture 4" descr="Kırıkkale Üniversitesi">
            <a:extLst>
              <a:ext uri="{FF2B5EF4-FFF2-40B4-BE49-F238E27FC236}">
                <a16:creationId xmlns:a16="http://schemas.microsoft.com/office/drawing/2014/main" id="{C5FD386E-43C2-4724-8EBD-F3E69CC44C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8331" y="1248827"/>
            <a:ext cx="1381125"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8090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C7BE5C2-924A-4D6E-AE4E-7EE2ADDCD97D}"/>
              </a:ext>
            </a:extLst>
          </p:cNvPr>
          <p:cNvSpPr>
            <a:spLocks noGrp="1"/>
          </p:cNvSpPr>
          <p:nvPr>
            <p:ph type="title"/>
          </p:nvPr>
        </p:nvSpPr>
        <p:spPr/>
        <p:txBody>
          <a:bodyPr/>
          <a:lstStyle/>
          <a:p>
            <a:r>
              <a:rPr lang="tr-TR" dirty="0">
                <a:latin typeface="BakerSignet BT" panose="020B0502050309030A04" pitchFamily="34" charset="0"/>
              </a:rPr>
              <a:t>3. Elektrik AKIMI</a:t>
            </a:r>
          </a:p>
        </p:txBody>
      </p:sp>
      <p:sp>
        <p:nvSpPr>
          <p:cNvPr id="3" name="İçerik Yer Tutucusu 2">
            <a:extLst>
              <a:ext uri="{FF2B5EF4-FFF2-40B4-BE49-F238E27FC236}">
                <a16:creationId xmlns:a16="http://schemas.microsoft.com/office/drawing/2014/main" id="{EE330925-0D88-4D4C-A6C2-2CD61C52FA25}"/>
              </a:ext>
            </a:extLst>
          </p:cNvPr>
          <p:cNvSpPr>
            <a:spLocks noGrp="1"/>
          </p:cNvSpPr>
          <p:nvPr>
            <p:ph idx="1"/>
          </p:nvPr>
        </p:nvSpPr>
        <p:spPr/>
        <p:txBody>
          <a:bodyPr>
            <a:normAutofit/>
          </a:bodyPr>
          <a:lstStyle/>
          <a:p>
            <a:pPr algn="just"/>
            <a:r>
              <a:rPr lang="tr-TR" dirty="0">
                <a:latin typeface="Times New Roman" panose="02020603050405020304" pitchFamily="18" charset="0"/>
                <a:cs typeface="Times New Roman" panose="02020603050405020304" pitchFamily="18" charset="0"/>
              </a:rPr>
              <a:t>Elektrik yüklerinin belirli bir yöndeki hareketine elektrik akımı denir. Akım şiddeti, birim zamanda geçen yük miktarıdır. Elektrik akımı I ile gösterilir ve birimi Amper (A)'</a:t>
            </a:r>
            <a:r>
              <a:rPr lang="tr-TR" dirty="0" err="1">
                <a:latin typeface="Times New Roman" panose="02020603050405020304" pitchFamily="18" charset="0"/>
                <a:cs typeface="Times New Roman" panose="02020603050405020304" pitchFamily="18" charset="0"/>
              </a:rPr>
              <a:t>dir</a:t>
            </a:r>
            <a:r>
              <a:rPr lang="tr-TR" dirty="0">
                <a:latin typeface="Times New Roman" panose="02020603050405020304" pitchFamily="18" charset="0"/>
                <a:cs typeface="Times New Roman" panose="02020603050405020304" pitchFamily="18" charset="0"/>
              </a:rPr>
              <a:t>. Bir iletkenden 1 saniyede 1C'luk yük geçiyorsa iletkenden geçen akım 1 A'dir.</a:t>
            </a:r>
          </a:p>
          <a:p>
            <a:pPr algn="just"/>
            <a:endParaRPr lang="tr-TR" dirty="0">
              <a:latin typeface="Times New Roman" panose="02020603050405020304" pitchFamily="18" charset="0"/>
              <a:cs typeface="Times New Roman" panose="02020603050405020304" pitchFamily="18" charset="0"/>
            </a:endParaRPr>
          </a:p>
          <a:p>
            <a:pPr algn="just"/>
            <a:endParaRPr lang="tr-TR" dirty="0">
              <a:latin typeface="Times New Roman" panose="02020603050405020304" pitchFamily="18" charset="0"/>
              <a:cs typeface="Times New Roman" panose="02020603050405020304" pitchFamily="18" charset="0"/>
            </a:endParaRPr>
          </a:p>
          <a:p>
            <a:pPr algn="just"/>
            <a:endParaRPr lang="tr-TR" dirty="0">
              <a:latin typeface="Times New Roman" panose="02020603050405020304" pitchFamily="18" charset="0"/>
              <a:cs typeface="Times New Roman" panose="02020603050405020304" pitchFamily="18" charset="0"/>
            </a:endParaRPr>
          </a:p>
          <a:p>
            <a:pPr algn="just"/>
            <a:endParaRPr lang="tr-TR" dirty="0">
              <a:latin typeface="Times New Roman" panose="02020603050405020304" pitchFamily="18" charset="0"/>
              <a:cs typeface="Times New Roman" panose="02020603050405020304" pitchFamily="18" charset="0"/>
            </a:endParaRPr>
          </a:p>
          <a:p>
            <a:pPr algn="just"/>
            <a:endParaRPr lang="tr-TR" dirty="0">
              <a:latin typeface="Times New Roman" panose="02020603050405020304" pitchFamily="18" charset="0"/>
              <a:cs typeface="Times New Roman" panose="02020603050405020304" pitchFamily="18" charset="0"/>
            </a:endParaRPr>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2"/>
          <a:stretch>
            <a:fillRect/>
          </a:stretch>
        </p:blipFill>
        <p:spPr>
          <a:xfrm>
            <a:off x="7515841" y="687474"/>
            <a:ext cx="1055103" cy="1125714"/>
          </a:xfrm>
          <a:prstGeom prst="rect">
            <a:avLst/>
          </a:prstGeom>
        </p:spPr>
      </p:pic>
      <p:pic>
        <p:nvPicPr>
          <p:cNvPr id="5" name="Resim 4">
            <a:extLst>
              <a:ext uri="{FF2B5EF4-FFF2-40B4-BE49-F238E27FC236}">
                <a16:creationId xmlns:a16="http://schemas.microsoft.com/office/drawing/2014/main" id="{68384C60-C4B6-4F13-93A5-DD67065D1D50}"/>
              </a:ext>
            </a:extLst>
          </p:cNvPr>
          <p:cNvPicPr>
            <a:picLocks noChangeAspect="1"/>
          </p:cNvPicPr>
          <p:nvPr/>
        </p:nvPicPr>
        <p:blipFill>
          <a:blip r:embed="rId3"/>
          <a:stretch>
            <a:fillRect/>
          </a:stretch>
        </p:blipFill>
        <p:spPr>
          <a:xfrm>
            <a:off x="934452" y="3703636"/>
            <a:ext cx="7275095" cy="2693308"/>
          </a:xfrm>
          <a:prstGeom prst="rect">
            <a:avLst/>
          </a:prstGeom>
        </p:spPr>
      </p:pic>
    </p:spTree>
    <p:extLst>
      <p:ext uri="{BB962C8B-B14F-4D97-AF65-F5344CB8AC3E}">
        <p14:creationId xmlns:p14="http://schemas.microsoft.com/office/powerpoint/2010/main" val="49837679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algn="l"/>
            <a:r>
              <a:rPr lang="tr-TR" sz="4000" dirty="0"/>
              <a:t>13.</a:t>
            </a:r>
            <a:r>
              <a:rPr lang="tr-TR" sz="4000" baseline="0" dirty="0"/>
              <a:t> Elektrik Enerjisi ve Gücü</a:t>
            </a:r>
            <a:endParaRPr lang="tr-TR" sz="4000" dirty="0"/>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3" cstate="print"/>
          <a:stretch>
            <a:fillRect/>
          </a:stretch>
        </p:blipFill>
        <p:spPr>
          <a:xfrm>
            <a:off x="7572396" y="285728"/>
            <a:ext cx="1055103" cy="1125714"/>
          </a:xfrm>
          <a:prstGeom prst="rect">
            <a:avLst/>
          </a:prstGeom>
        </p:spPr>
      </p:pic>
      <p:pic>
        <p:nvPicPr>
          <p:cNvPr id="47106" name="Picture 2"/>
          <p:cNvPicPr>
            <a:picLocks noGrp="1" noChangeAspect="1" noChangeArrowheads="1"/>
          </p:cNvPicPr>
          <p:nvPr>
            <p:ph idx="1"/>
          </p:nvPr>
        </p:nvPicPr>
        <p:blipFill>
          <a:blip r:embed="rId4"/>
          <a:srcRect/>
          <a:stretch>
            <a:fillRect/>
          </a:stretch>
        </p:blipFill>
        <p:spPr bwMode="auto">
          <a:xfrm>
            <a:off x="0" y="1857364"/>
            <a:ext cx="8229600" cy="2599161"/>
          </a:xfrm>
          <a:prstGeom prst="rect">
            <a:avLst/>
          </a:prstGeom>
          <a:noFill/>
          <a:ln w="9525">
            <a:noFill/>
            <a:miter lim="800000"/>
            <a:headEnd/>
            <a:tailEnd/>
          </a:ln>
          <a:effec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algn="l"/>
            <a:r>
              <a:rPr lang="tr-TR" sz="4000" dirty="0"/>
              <a:t>13.</a:t>
            </a:r>
            <a:r>
              <a:rPr lang="tr-TR" sz="4000" baseline="0" dirty="0"/>
              <a:t> Elektrik Enerjisi ve Gücü</a:t>
            </a:r>
            <a:endParaRPr lang="tr-TR" sz="4000" dirty="0"/>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3" cstate="print"/>
          <a:stretch>
            <a:fillRect/>
          </a:stretch>
        </p:blipFill>
        <p:spPr>
          <a:xfrm>
            <a:off x="7572396" y="285728"/>
            <a:ext cx="1055103" cy="1125714"/>
          </a:xfrm>
          <a:prstGeom prst="rect">
            <a:avLst/>
          </a:prstGeom>
        </p:spPr>
      </p:pic>
      <p:pic>
        <p:nvPicPr>
          <p:cNvPr id="48132" name="Picture 4"/>
          <p:cNvPicPr>
            <a:picLocks noGrp="1" noChangeAspect="1" noChangeArrowheads="1"/>
          </p:cNvPicPr>
          <p:nvPr>
            <p:ph idx="1"/>
          </p:nvPr>
        </p:nvPicPr>
        <p:blipFill>
          <a:blip r:embed="rId4"/>
          <a:srcRect/>
          <a:stretch>
            <a:fillRect/>
          </a:stretch>
        </p:blipFill>
        <p:spPr bwMode="auto">
          <a:xfrm>
            <a:off x="357158" y="1643050"/>
            <a:ext cx="4046220" cy="4495800"/>
          </a:xfrm>
          <a:prstGeom prst="rect">
            <a:avLst/>
          </a:prstGeom>
          <a:noFill/>
          <a:ln w="9525">
            <a:noFill/>
            <a:miter lim="800000"/>
            <a:headEnd/>
            <a:tailEnd/>
          </a:ln>
          <a:effec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algn="l"/>
            <a:r>
              <a:rPr lang="tr-TR" sz="4000" dirty="0"/>
              <a:t>13.</a:t>
            </a:r>
            <a:r>
              <a:rPr lang="tr-TR" sz="4000" baseline="0" dirty="0"/>
              <a:t> Elektrik Enerjisi ve Gücü</a:t>
            </a:r>
            <a:endParaRPr lang="tr-TR" sz="4000" dirty="0"/>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3" cstate="print"/>
          <a:stretch>
            <a:fillRect/>
          </a:stretch>
        </p:blipFill>
        <p:spPr>
          <a:xfrm>
            <a:off x="7572396" y="285728"/>
            <a:ext cx="1055103" cy="1125714"/>
          </a:xfrm>
          <a:prstGeom prst="rect">
            <a:avLst/>
          </a:prstGeom>
        </p:spPr>
      </p:pic>
      <p:sp>
        <p:nvSpPr>
          <p:cNvPr id="5" name="4 İçerik Yer Tutucusu"/>
          <p:cNvSpPr>
            <a:spLocks noGrp="1"/>
          </p:cNvSpPr>
          <p:nvPr>
            <p:ph idx="1"/>
          </p:nvPr>
        </p:nvSpPr>
        <p:spPr>
          <a:xfrm>
            <a:off x="457200" y="1600201"/>
            <a:ext cx="8229600" cy="1328734"/>
          </a:xfrm>
        </p:spPr>
        <p:txBody>
          <a:bodyPr/>
          <a:lstStyle/>
          <a:p>
            <a:r>
              <a:rPr lang="tr-TR" sz="2500" b="1" dirty="0">
                <a:latin typeface="BakerSignet BT"/>
              </a:rPr>
              <a:t>Ö</a:t>
            </a:r>
            <a:r>
              <a:rPr lang="en-US" sz="2500" b="1" dirty="0" err="1">
                <a:latin typeface="BakerSignet BT"/>
              </a:rPr>
              <a:t>rnek</a:t>
            </a:r>
            <a:r>
              <a:rPr lang="en-US" sz="2500" b="1" dirty="0">
                <a:latin typeface="BakerSignet BT"/>
              </a:rPr>
              <a:t> </a:t>
            </a:r>
            <a:r>
              <a:rPr lang="tr-TR" sz="2500" b="1" dirty="0">
                <a:latin typeface="BakerSignet BT"/>
              </a:rPr>
              <a:t>1</a:t>
            </a:r>
            <a:r>
              <a:rPr lang="en-US" sz="1800" dirty="0">
                <a:latin typeface="BakerSignet BT"/>
              </a:rPr>
              <a:t>: </a:t>
            </a:r>
            <a:r>
              <a:rPr lang="en-US" sz="1800" dirty="0" err="1">
                <a:latin typeface="BakerSignet BT"/>
              </a:rPr>
              <a:t>Bir</a:t>
            </a:r>
            <a:r>
              <a:rPr lang="en-US" sz="1800" dirty="0">
                <a:latin typeface="BakerSignet BT"/>
              </a:rPr>
              <a:t> </a:t>
            </a:r>
            <a:r>
              <a:rPr lang="en-US" sz="1800" dirty="0" err="1">
                <a:latin typeface="BakerSignet BT"/>
              </a:rPr>
              <a:t>ısıtıcı</a:t>
            </a:r>
            <a:r>
              <a:rPr lang="en-US" sz="1800" dirty="0">
                <a:latin typeface="BakerSignet BT"/>
              </a:rPr>
              <a:t> 60 </a:t>
            </a:r>
            <a:r>
              <a:rPr lang="en-US" sz="1800" dirty="0" err="1">
                <a:latin typeface="BakerSignet BT"/>
              </a:rPr>
              <a:t>Volt'luk</a:t>
            </a:r>
            <a:r>
              <a:rPr lang="en-US" sz="1800" dirty="0">
                <a:latin typeface="BakerSignet BT"/>
              </a:rPr>
              <a:t> </a:t>
            </a:r>
            <a:r>
              <a:rPr lang="en-US" sz="1800" dirty="0" err="1">
                <a:latin typeface="BakerSignet BT"/>
              </a:rPr>
              <a:t>bir</a:t>
            </a:r>
            <a:r>
              <a:rPr lang="en-US" sz="1800" dirty="0">
                <a:latin typeface="BakerSignet BT"/>
              </a:rPr>
              <a:t> </a:t>
            </a:r>
            <a:r>
              <a:rPr lang="en-US" sz="1800" dirty="0" err="1">
                <a:latin typeface="BakerSignet BT"/>
              </a:rPr>
              <a:t>üretecin</a:t>
            </a:r>
            <a:r>
              <a:rPr lang="en-US" sz="1800" dirty="0">
                <a:latin typeface="BakerSignet BT"/>
              </a:rPr>
              <a:t> </a:t>
            </a:r>
            <a:r>
              <a:rPr lang="en-US" sz="1800" dirty="0" err="1">
                <a:latin typeface="BakerSignet BT"/>
              </a:rPr>
              <a:t>kutuplarına</a:t>
            </a:r>
            <a:r>
              <a:rPr lang="en-US" sz="1800" dirty="0">
                <a:latin typeface="BakerSignet BT"/>
              </a:rPr>
              <a:t> </a:t>
            </a:r>
            <a:r>
              <a:rPr lang="en-US" sz="1800" dirty="0" err="1">
                <a:latin typeface="BakerSignet BT"/>
              </a:rPr>
              <a:t>bağlıyken</a:t>
            </a:r>
            <a:r>
              <a:rPr lang="en-US" sz="1800" dirty="0">
                <a:latin typeface="BakerSignet BT"/>
              </a:rPr>
              <a:t> </a:t>
            </a:r>
            <a:r>
              <a:rPr lang="en-US" sz="1800" dirty="0" err="1">
                <a:latin typeface="BakerSignet BT"/>
              </a:rPr>
              <a:t>ısıtıcıdan</a:t>
            </a:r>
            <a:r>
              <a:rPr lang="en-US" sz="1800" dirty="0">
                <a:latin typeface="BakerSignet BT"/>
              </a:rPr>
              <a:t> 2 A </a:t>
            </a:r>
            <a:r>
              <a:rPr lang="en-US" sz="1800" dirty="0" err="1">
                <a:latin typeface="BakerSignet BT"/>
              </a:rPr>
              <a:t>akım</a:t>
            </a:r>
            <a:r>
              <a:rPr lang="en-US" sz="1800" dirty="0">
                <a:latin typeface="BakerSignet BT"/>
              </a:rPr>
              <a:t> </a:t>
            </a:r>
            <a:r>
              <a:rPr lang="en-US" sz="1800" dirty="0" err="1">
                <a:latin typeface="BakerSignet BT"/>
              </a:rPr>
              <a:t>geçmektedir</a:t>
            </a:r>
            <a:r>
              <a:rPr lang="en-US" sz="1800" dirty="0">
                <a:latin typeface="BakerSignet BT"/>
              </a:rPr>
              <a:t>. 1 </a:t>
            </a:r>
            <a:r>
              <a:rPr lang="en-US" sz="1800" dirty="0" err="1">
                <a:latin typeface="BakerSignet BT"/>
              </a:rPr>
              <a:t>dakikada</a:t>
            </a:r>
            <a:r>
              <a:rPr lang="en-US" sz="1800" dirty="0">
                <a:latin typeface="BakerSignet BT"/>
              </a:rPr>
              <a:t>, </a:t>
            </a:r>
            <a:r>
              <a:rPr lang="en-US" sz="1800" dirty="0" err="1">
                <a:latin typeface="BakerSignet BT"/>
              </a:rPr>
              <a:t>ısıtıcıdan</a:t>
            </a:r>
            <a:r>
              <a:rPr lang="en-US" sz="1800" dirty="0">
                <a:latin typeface="BakerSignet BT"/>
              </a:rPr>
              <a:t> </a:t>
            </a:r>
            <a:r>
              <a:rPr lang="en-US" sz="1800" dirty="0" err="1">
                <a:latin typeface="BakerSignet BT"/>
              </a:rPr>
              <a:t>açığa</a:t>
            </a:r>
            <a:r>
              <a:rPr lang="en-US" sz="1800" dirty="0">
                <a:latin typeface="BakerSignet BT"/>
              </a:rPr>
              <a:t> </a:t>
            </a:r>
            <a:r>
              <a:rPr lang="en-US" sz="1800" dirty="0" err="1">
                <a:latin typeface="BakerSignet BT"/>
              </a:rPr>
              <a:t>çıkan</a:t>
            </a:r>
            <a:r>
              <a:rPr lang="en-US" sz="1800" dirty="0">
                <a:latin typeface="BakerSignet BT"/>
              </a:rPr>
              <a:t> </a:t>
            </a:r>
            <a:r>
              <a:rPr lang="en-US" sz="1800" dirty="0" err="1">
                <a:latin typeface="BakerSignet BT"/>
              </a:rPr>
              <a:t>enerjiyi</a:t>
            </a:r>
            <a:r>
              <a:rPr lang="en-US" sz="1800" dirty="0">
                <a:latin typeface="BakerSignet BT"/>
              </a:rPr>
              <a:t> </a:t>
            </a:r>
            <a:r>
              <a:rPr lang="en-US" sz="1800" dirty="0" err="1">
                <a:latin typeface="BakerSignet BT"/>
              </a:rPr>
              <a:t>bulunuz</a:t>
            </a:r>
            <a:r>
              <a:rPr lang="en-US" sz="1800" dirty="0">
                <a:latin typeface="BakerSignet BT"/>
              </a:rPr>
              <a:t>.</a:t>
            </a:r>
            <a:endParaRPr lang="tr-TR" sz="1800" dirty="0">
              <a:latin typeface="BakerSignet BT"/>
            </a:endParaRPr>
          </a:p>
        </p:txBody>
      </p:sp>
      <p:pic>
        <p:nvPicPr>
          <p:cNvPr id="49155" name="Picture 3"/>
          <p:cNvPicPr>
            <a:picLocks noChangeAspect="1" noChangeArrowheads="1"/>
          </p:cNvPicPr>
          <p:nvPr/>
        </p:nvPicPr>
        <p:blipFill>
          <a:blip r:embed="rId4"/>
          <a:srcRect/>
          <a:stretch>
            <a:fillRect/>
          </a:stretch>
        </p:blipFill>
        <p:spPr bwMode="auto">
          <a:xfrm>
            <a:off x="428596" y="3000372"/>
            <a:ext cx="5334000" cy="2071702"/>
          </a:xfrm>
          <a:prstGeom prst="rect">
            <a:avLst/>
          </a:prstGeom>
          <a:noFill/>
          <a:ln w="9525">
            <a:noFill/>
            <a:miter lim="800000"/>
            <a:headEnd/>
            <a:tailEnd/>
          </a:ln>
          <a:effec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algn="l"/>
            <a:r>
              <a:rPr lang="tr-TR" sz="4000" dirty="0"/>
              <a:t>13.</a:t>
            </a:r>
            <a:r>
              <a:rPr lang="tr-TR" sz="4000" baseline="0" dirty="0"/>
              <a:t> Elektrik Enerjisi ve Gücü</a:t>
            </a:r>
            <a:endParaRPr lang="tr-TR" sz="4000" dirty="0"/>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3" cstate="print"/>
          <a:stretch>
            <a:fillRect/>
          </a:stretch>
        </p:blipFill>
        <p:spPr>
          <a:xfrm>
            <a:off x="7572396" y="285728"/>
            <a:ext cx="1055103" cy="1125714"/>
          </a:xfrm>
          <a:prstGeom prst="rect">
            <a:avLst/>
          </a:prstGeom>
        </p:spPr>
      </p:pic>
      <p:sp>
        <p:nvSpPr>
          <p:cNvPr id="5" name="4 İçerik Yer Tutucusu"/>
          <p:cNvSpPr>
            <a:spLocks noGrp="1"/>
          </p:cNvSpPr>
          <p:nvPr>
            <p:ph idx="1"/>
          </p:nvPr>
        </p:nvSpPr>
        <p:spPr>
          <a:xfrm>
            <a:off x="457200" y="1600201"/>
            <a:ext cx="8229600" cy="2043113"/>
          </a:xfrm>
        </p:spPr>
        <p:txBody>
          <a:bodyPr>
            <a:normAutofit/>
          </a:bodyPr>
          <a:lstStyle/>
          <a:p>
            <a:r>
              <a:rPr lang="tr-TR" sz="2400" b="1" dirty="0">
                <a:latin typeface="BakerSignet BT"/>
              </a:rPr>
              <a:t>Örnek 2</a:t>
            </a:r>
            <a:r>
              <a:rPr lang="en-US" sz="1800" dirty="0">
                <a:latin typeface="BakerSignet BT"/>
              </a:rPr>
              <a:t>: </a:t>
            </a:r>
            <a:r>
              <a:rPr lang="en-US" sz="1800" dirty="0" err="1">
                <a:latin typeface="BakerSignet BT"/>
              </a:rPr>
              <a:t>Direnci</a:t>
            </a:r>
            <a:r>
              <a:rPr lang="en-US" sz="1800" dirty="0">
                <a:latin typeface="BakerSignet BT"/>
              </a:rPr>
              <a:t> 22 </a:t>
            </a:r>
            <a:r>
              <a:rPr lang="tr-TR" sz="1800" dirty="0" err="1">
                <a:latin typeface="BakerSignet BT"/>
              </a:rPr>
              <a:t>ohm</a:t>
            </a:r>
            <a:r>
              <a:rPr lang="tr-TR" sz="1800" dirty="0">
                <a:latin typeface="BakerSignet BT"/>
              </a:rPr>
              <a:t> </a:t>
            </a:r>
            <a:r>
              <a:rPr lang="en-US" sz="1800" dirty="0" err="1">
                <a:latin typeface="BakerSignet BT"/>
              </a:rPr>
              <a:t>olan</a:t>
            </a:r>
            <a:r>
              <a:rPr lang="en-US" sz="1800" dirty="0">
                <a:latin typeface="BakerSignet BT"/>
              </a:rPr>
              <a:t> </a:t>
            </a:r>
            <a:r>
              <a:rPr lang="en-US" sz="1800" dirty="0" err="1">
                <a:latin typeface="BakerSignet BT"/>
              </a:rPr>
              <a:t>bir</a:t>
            </a:r>
            <a:r>
              <a:rPr lang="en-US" sz="1800" dirty="0">
                <a:latin typeface="BakerSignet BT"/>
              </a:rPr>
              <a:t> </a:t>
            </a:r>
            <a:r>
              <a:rPr lang="en-US" sz="1800" dirty="0" err="1">
                <a:latin typeface="BakerSignet BT"/>
              </a:rPr>
              <a:t>elektrikli</a:t>
            </a:r>
            <a:r>
              <a:rPr lang="en-US" sz="1800" dirty="0">
                <a:latin typeface="BakerSignet BT"/>
              </a:rPr>
              <a:t> </a:t>
            </a:r>
            <a:r>
              <a:rPr lang="en-US" sz="1800" dirty="0" err="1">
                <a:latin typeface="BakerSignet BT"/>
              </a:rPr>
              <a:t>ısıtıcı</a:t>
            </a:r>
            <a:r>
              <a:rPr lang="en-US" sz="1800" dirty="0">
                <a:latin typeface="BakerSignet BT"/>
              </a:rPr>
              <a:t> 220 </a:t>
            </a:r>
            <a:r>
              <a:rPr lang="en-US" sz="1800" dirty="0" err="1">
                <a:latin typeface="BakerSignet BT"/>
              </a:rPr>
              <a:t>Volt'luk</a:t>
            </a:r>
            <a:r>
              <a:rPr lang="en-US" sz="1800" dirty="0">
                <a:latin typeface="BakerSignet BT"/>
              </a:rPr>
              <a:t> </a:t>
            </a:r>
            <a:r>
              <a:rPr lang="en-US" sz="1800" dirty="0" err="1">
                <a:latin typeface="BakerSignet BT"/>
              </a:rPr>
              <a:t>bir</a:t>
            </a:r>
            <a:r>
              <a:rPr lang="en-US" sz="1800" dirty="0">
                <a:latin typeface="BakerSignet BT"/>
              </a:rPr>
              <a:t> </a:t>
            </a:r>
            <a:r>
              <a:rPr lang="en-US" sz="1800" dirty="0" err="1">
                <a:latin typeface="BakerSignet BT"/>
              </a:rPr>
              <a:t>gerilime</a:t>
            </a:r>
            <a:r>
              <a:rPr lang="en-US" sz="1800" dirty="0">
                <a:latin typeface="BakerSignet BT"/>
              </a:rPr>
              <a:t> </a:t>
            </a:r>
            <a:r>
              <a:rPr lang="en-US" sz="1800" dirty="0" err="1">
                <a:latin typeface="BakerSignet BT"/>
              </a:rPr>
              <a:t>bağlanmıştır</a:t>
            </a:r>
            <a:r>
              <a:rPr lang="en-US" sz="1800" dirty="0">
                <a:latin typeface="BakerSignet BT"/>
              </a:rPr>
              <a:t>.</a:t>
            </a:r>
            <a:endParaRPr lang="tr-TR" sz="1800" dirty="0">
              <a:latin typeface="BakerSignet BT"/>
            </a:endParaRPr>
          </a:p>
          <a:p>
            <a:pPr lvl="0"/>
            <a:r>
              <a:rPr lang="en-US" sz="1800" dirty="0" err="1">
                <a:latin typeface="BakerSignet BT"/>
              </a:rPr>
              <a:t>Isıtıcıdan</a:t>
            </a:r>
            <a:r>
              <a:rPr lang="en-US" sz="1800" dirty="0">
                <a:latin typeface="BakerSignet BT"/>
              </a:rPr>
              <a:t> </a:t>
            </a:r>
            <a:r>
              <a:rPr lang="en-US" sz="1800" dirty="0" err="1">
                <a:latin typeface="BakerSignet BT"/>
              </a:rPr>
              <a:t>geçen</a:t>
            </a:r>
            <a:r>
              <a:rPr lang="en-US" sz="1800" dirty="0">
                <a:latin typeface="BakerSignet BT"/>
              </a:rPr>
              <a:t> </a:t>
            </a:r>
            <a:r>
              <a:rPr lang="en-US" sz="1800" dirty="0" err="1">
                <a:latin typeface="BakerSignet BT"/>
              </a:rPr>
              <a:t>akımı</a:t>
            </a:r>
            <a:r>
              <a:rPr lang="en-US" sz="1800" dirty="0">
                <a:latin typeface="BakerSignet BT"/>
              </a:rPr>
              <a:t>, </a:t>
            </a:r>
            <a:endParaRPr lang="tr-TR" sz="1800" dirty="0">
              <a:latin typeface="BakerSignet BT"/>
            </a:endParaRPr>
          </a:p>
          <a:p>
            <a:pPr lvl="0"/>
            <a:r>
              <a:rPr lang="en-US" sz="1800" dirty="0">
                <a:latin typeface="BakerSignet BT"/>
              </a:rPr>
              <a:t>b) </a:t>
            </a:r>
            <a:r>
              <a:rPr lang="en-US" sz="1800" dirty="0" err="1">
                <a:latin typeface="BakerSignet BT"/>
              </a:rPr>
              <a:t>Isıtıcı</a:t>
            </a:r>
            <a:r>
              <a:rPr lang="en-US" sz="1800" dirty="0">
                <a:latin typeface="BakerSignet BT"/>
              </a:rPr>
              <a:t> </a:t>
            </a:r>
            <a:r>
              <a:rPr lang="en-US" sz="1800" dirty="0" err="1">
                <a:latin typeface="BakerSignet BT"/>
              </a:rPr>
              <a:t>gücünü</a:t>
            </a:r>
            <a:r>
              <a:rPr lang="en-US" sz="1800" dirty="0">
                <a:latin typeface="BakerSignet BT"/>
              </a:rPr>
              <a:t>, </a:t>
            </a:r>
            <a:endParaRPr lang="tr-TR" sz="1800" dirty="0">
              <a:latin typeface="BakerSignet BT"/>
            </a:endParaRPr>
          </a:p>
          <a:p>
            <a:pPr lvl="0"/>
            <a:r>
              <a:rPr lang="en-US" sz="1800" dirty="0">
                <a:latin typeface="BakerSignet BT"/>
              </a:rPr>
              <a:t>e) </a:t>
            </a:r>
            <a:r>
              <a:rPr lang="en-US" sz="1800" dirty="0" err="1">
                <a:latin typeface="BakerSignet BT"/>
              </a:rPr>
              <a:t>Isıtıcının</a:t>
            </a:r>
            <a:r>
              <a:rPr lang="en-US" sz="1800" dirty="0">
                <a:latin typeface="BakerSignet BT"/>
              </a:rPr>
              <a:t> 1 </a:t>
            </a:r>
            <a:r>
              <a:rPr lang="en-US" sz="1800" dirty="0" err="1">
                <a:latin typeface="BakerSignet BT"/>
              </a:rPr>
              <a:t>dakikada</a:t>
            </a:r>
            <a:r>
              <a:rPr lang="en-US" sz="1800" dirty="0">
                <a:latin typeface="BakerSignet BT"/>
              </a:rPr>
              <a:t> </a:t>
            </a:r>
            <a:r>
              <a:rPr lang="en-US" sz="1800" dirty="0" err="1">
                <a:latin typeface="BakerSignet BT"/>
              </a:rPr>
              <a:t>vereceği</a:t>
            </a:r>
            <a:r>
              <a:rPr lang="en-US" sz="1800" dirty="0">
                <a:latin typeface="BakerSignet BT"/>
              </a:rPr>
              <a:t> </a:t>
            </a:r>
            <a:r>
              <a:rPr lang="tr-TR" sz="1800" dirty="0">
                <a:latin typeface="BakerSignet BT"/>
              </a:rPr>
              <a:t>ı</a:t>
            </a:r>
            <a:r>
              <a:rPr lang="en-US" sz="1800" dirty="0" err="1">
                <a:latin typeface="BakerSignet BT"/>
              </a:rPr>
              <a:t>sı</a:t>
            </a:r>
            <a:r>
              <a:rPr lang="en-US" sz="1800" dirty="0">
                <a:latin typeface="BakerSignet BT"/>
              </a:rPr>
              <a:t> </a:t>
            </a:r>
            <a:r>
              <a:rPr lang="en-US" sz="1800" dirty="0" err="1">
                <a:latin typeface="BakerSignet BT"/>
              </a:rPr>
              <a:t>enerjisini</a:t>
            </a:r>
            <a:r>
              <a:rPr lang="en-US" sz="1800" dirty="0">
                <a:latin typeface="BakerSignet BT"/>
              </a:rPr>
              <a:t> Joule </a:t>
            </a:r>
            <a:r>
              <a:rPr lang="en-US" sz="1800" dirty="0" err="1">
                <a:latin typeface="BakerSignet BT"/>
              </a:rPr>
              <a:t>ve</a:t>
            </a:r>
            <a:r>
              <a:rPr lang="en-US" sz="1800" dirty="0">
                <a:latin typeface="BakerSignet BT"/>
              </a:rPr>
              <a:t> Cal </a:t>
            </a:r>
            <a:r>
              <a:rPr lang="en-US" sz="1800" dirty="0" err="1">
                <a:latin typeface="BakerSignet BT"/>
              </a:rPr>
              <a:t>cinsinden</a:t>
            </a:r>
            <a:r>
              <a:rPr lang="en-US" sz="1800" dirty="0">
                <a:latin typeface="BakerSignet BT"/>
              </a:rPr>
              <a:t> </a:t>
            </a:r>
            <a:r>
              <a:rPr lang="en-US" sz="1800" dirty="0" err="1">
                <a:latin typeface="BakerSignet BT"/>
              </a:rPr>
              <a:t>bulunuz</a:t>
            </a:r>
            <a:r>
              <a:rPr lang="en-US" sz="1800" dirty="0">
                <a:latin typeface="BakerSignet BT"/>
              </a:rPr>
              <a:t>.</a:t>
            </a:r>
            <a:endParaRPr lang="tr-TR" sz="1800" dirty="0">
              <a:latin typeface="BakerSignet BT"/>
            </a:endParaRPr>
          </a:p>
        </p:txBody>
      </p:sp>
      <p:pic>
        <p:nvPicPr>
          <p:cNvPr id="50180" name="Picture 4"/>
          <p:cNvPicPr>
            <a:picLocks noChangeAspect="1" noChangeArrowheads="1"/>
          </p:cNvPicPr>
          <p:nvPr/>
        </p:nvPicPr>
        <p:blipFill>
          <a:blip r:embed="rId4"/>
          <a:srcRect/>
          <a:stretch>
            <a:fillRect/>
          </a:stretch>
        </p:blipFill>
        <p:spPr bwMode="auto">
          <a:xfrm>
            <a:off x="571472" y="3857628"/>
            <a:ext cx="6172200" cy="2311400"/>
          </a:xfrm>
          <a:prstGeom prst="rect">
            <a:avLst/>
          </a:prstGeom>
          <a:noFill/>
          <a:ln w="9525">
            <a:noFill/>
            <a:miter lim="800000"/>
            <a:headEnd/>
            <a:tailEnd/>
          </a:ln>
          <a:effec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algn="l"/>
            <a:r>
              <a:rPr lang="tr-TR" sz="4000" dirty="0"/>
              <a:t>13.</a:t>
            </a:r>
            <a:r>
              <a:rPr lang="tr-TR" sz="4000" baseline="0" dirty="0"/>
              <a:t> Elektrik Enerjisi ve Gücü</a:t>
            </a:r>
            <a:endParaRPr lang="tr-TR" sz="4000" dirty="0"/>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3" cstate="print"/>
          <a:stretch>
            <a:fillRect/>
          </a:stretch>
        </p:blipFill>
        <p:spPr>
          <a:xfrm>
            <a:off x="7572396" y="285728"/>
            <a:ext cx="1055103" cy="1125714"/>
          </a:xfrm>
          <a:prstGeom prst="rect">
            <a:avLst/>
          </a:prstGeom>
        </p:spPr>
      </p:pic>
      <p:pic>
        <p:nvPicPr>
          <p:cNvPr id="51202" name="Picture 2"/>
          <p:cNvPicPr>
            <a:picLocks noGrp="1" noChangeAspect="1" noChangeArrowheads="1"/>
          </p:cNvPicPr>
          <p:nvPr>
            <p:ph idx="1"/>
          </p:nvPr>
        </p:nvPicPr>
        <p:blipFill>
          <a:blip r:embed="rId4"/>
          <a:srcRect/>
          <a:stretch>
            <a:fillRect/>
          </a:stretch>
        </p:blipFill>
        <p:spPr bwMode="auto">
          <a:xfrm>
            <a:off x="142844" y="1714488"/>
            <a:ext cx="8229600" cy="2232057"/>
          </a:xfrm>
          <a:prstGeom prst="rect">
            <a:avLst/>
          </a:prstGeom>
          <a:noFill/>
          <a:ln w="9525">
            <a:noFill/>
            <a:miter lim="800000"/>
            <a:headEnd/>
            <a:tailEnd/>
          </a:ln>
          <a:effec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algn="l"/>
            <a:r>
              <a:rPr lang="tr-TR" sz="4000" dirty="0"/>
              <a:t>13.</a:t>
            </a:r>
            <a:r>
              <a:rPr lang="tr-TR" sz="4000" baseline="0" dirty="0"/>
              <a:t> Elektrik Enerjisi ve Gücü</a:t>
            </a:r>
            <a:endParaRPr lang="tr-TR" sz="4000" dirty="0"/>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3" cstate="print"/>
          <a:stretch>
            <a:fillRect/>
          </a:stretch>
        </p:blipFill>
        <p:spPr>
          <a:xfrm>
            <a:off x="7572396" y="285728"/>
            <a:ext cx="1055103" cy="1125714"/>
          </a:xfrm>
          <a:prstGeom prst="rect">
            <a:avLst/>
          </a:prstGeom>
        </p:spPr>
      </p:pic>
      <mc:AlternateContent xmlns:mc="http://schemas.openxmlformats.org/markup-compatibility/2006">
        <mc:Choice xmlns:a14="http://schemas.microsoft.com/office/drawing/2010/main" Requires="a14">
          <p:sp>
            <p:nvSpPr>
              <p:cNvPr id="5" name="4 İçerik Yer Tutucusu"/>
              <p:cNvSpPr>
                <a:spLocks noGrp="1"/>
              </p:cNvSpPr>
              <p:nvPr>
                <p:ph idx="1"/>
              </p:nvPr>
            </p:nvSpPr>
            <p:spPr>
              <a:xfrm>
                <a:off x="457200" y="1600201"/>
                <a:ext cx="8229600" cy="1257296"/>
              </a:xfrm>
            </p:spPr>
            <p:txBody>
              <a:bodyPr/>
              <a:lstStyle/>
              <a:p>
                <a:r>
                  <a:rPr lang="tr-TR" sz="2400" b="1" dirty="0">
                    <a:latin typeface="BakerSignet BT"/>
                  </a:rPr>
                  <a:t>Örnek 4:</a:t>
                </a:r>
                <a:r>
                  <a:rPr lang="tr-TR" b="1" dirty="0">
                    <a:latin typeface="BakerSignet BT"/>
                  </a:rPr>
                  <a:t> </a:t>
                </a:r>
                <a:r>
                  <a:rPr lang="tr-TR" sz="1800" dirty="0">
                    <a:latin typeface="BakerSignet BT"/>
                  </a:rPr>
                  <a:t>Ü</a:t>
                </a:r>
                <a:r>
                  <a:rPr lang="en-US" sz="1800" dirty="0" err="1">
                    <a:latin typeface="BakerSignet BT"/>
                  </a:rPr>
                  <a:t>zerinden</a:t>
                </a:r>
                <a:r>
                  <a:rPr lang="en-US" sz="1800" dirty="0">
                    <a:latin typeface="BakerSignet BT"/>
                  </a:rPr>
                  <a:t> 5 A </a:t>
                </a:r>
                <a:r>
                  <a:rPr lang="en-US" sz="1800" dirty="0" err="1">
                    <a:latin typeface="BakerSignet BT"/>
                  </a:rPr>
                  <a:t>akım</a:t>
                </a:r>
                <a:r>
                  <a:rPr lang="en-US" sz="1800" dirty="0">
                    <a:latin typeface="BakerSignet BT"/>
                  </a:rPr>
                  <a:t> </a:t>
                </a:r>
                <a:r>
                  <a:rPr lang="en-US" sz="1800" dirty="0" err="1">
                    <a:latin typeface="BakerSignet BT"/>
                  </a:rPr>
                  <a:t>geçen</a:t>
                </a:r>
                <a:r>
                  <a:rPr lang="en-US" sz="1800" dirty="0">
                    <a:latin typeface="BakerSignet BT"/>
                  </a:rPr>
                  <a:t> R </a:t>
                </a:r>
                <a:r>
                  <a:rPr lang="en-US" sz="1800" dirty="0" err="1">
                    <a:latin typeface="BakerSignet BT"/>
                  </a:rPr>
                  <a:t>dirençli</a:t>
                </a:r>
                <a:r>
                  <a:rPr lang="en-US" sz="1800" dirty="0">
                    <a:latin typeface="BakerSignet BT"/>
                  </a:rPr>
                  <a:t> </a:t>
                </a:r>
                <a:r>
                  <a:rPr lang="en-US" sz="1800" dirty="0" err="1">
                    <a:latin typeface="BakerSignet BT"/>
                  </a:rPr>
                  <a:t>bir</a:t>
                </a:r>
                <a:r>
                  <a:rPr lang="en-US" sz="1800" dirty="0">
                    <a:latin typeface="BakerSignet BT"/>
                  </a:rPr>
                  <a:t> </a:t>
                </a:r>
                <a:r>
                  <a:rPr lang="en-US" sz="1800" dirty="0" err="1">
                    <a:latin typeface="BakerSignet BT"/>
                  </a:rPr>
                  <a:t>iletken</a:t>
                </a:r>
                <a:r>
                  <a:rPr lang="en-US" sz="1800" dirty="0">
                    <a:latin typeface="BakerSignet BT"/>
                  </a:rPr>
                  <a:t> 1 kg</a:t>
                </a:r>
                <a:r>
                  <a:rPr lang="tr-TR" sz="1800" dirty="0">
                    <a:latin typeface="BakerSignet BT"/>
                  </a:rPr>
                  <a:t>’</a:t>
                </a:r>
                <a:r>
                  <a:rPr lang="en-US" sz="1800" dirty="0" err="1">
                    <a:latin typeface="BakerSignet BT"/>
                  </a:rPr>
                  <a:t>lık</a:t>
                </a:r>
                <a:r>
                  <a:rPr lang="en-US" sz="1800" dirty="0">
                    <a:latin typeface="BakerSignet BT"/>
                  </a:rPr>
                  <a:t> </a:t>
                </a:r>
                <a:r>
                  <a:rPr lang="en-US" sz="1800" dirty="0" err="1">
                    <a:latin typeface="BakerSignet BT"/>
                  </a:rPr>
                  <a:t>suyun</a:t>
                </a:r>
                <a:r>
                  <a:rPr lang="en-US" sz="1800" dirty="0">
                    <a:latin typeface="BakerSignet BT"/>
                  </a:rPr>
                  <a:t> </a:t>
                </a:r>
                <a:r>
                  <a:rPr lang="en-US" sz="1800" dirty="0" err="1">
                    <a:latin typeface="BakerSignet BT"/>
                  </a:rPr>
                  <a:t>içine</a:t>
                </a:r>
                <a:r>
                  <a:rPr lang="en-US" sz="1800" dirty="0">
                    <a:latin typeface="BakerSignet BT"/>
                  </a:rPr>
                  <a:t> </a:t>
                </a:r>
                <a:r>
                  <a:rPr lang="en-US" sz="1800" dirty="0" err="1">
                    <a:latin typeface="BakerSignet BT"/>
                  </a:rPr>
                  <a:t>daldırılıyor</a:t>
                </a:r>
                <a:r>
                  <a:rPr lang="en-US" sz="1800" dirty="0">
                    <a:latin typeface="BakerSignet BT"/>
                  </a:rPr>
                  <a:t>. 1 </a:t>
                </a:r>
                <a:r>
                  <a:rPr lang="en-US" sz="1800" dirty="0" err="1">
                    <a:latin typeface="BakerSignet BT"/>
                  </a:rPr>
                  <a:t>dakika</a:t>
                </a:r>
                <a:r>
                  <a:rPr lang="en-US" sz="1800" dirty="0">
                    <a:latin typeface="BakerSignet BT"/>
                  </a:rPr>
                  <a:t> </a:t>
                </a:r>
                <a:r>
                  <a:rPr lang="en-US" sz="1800" dirty="0" err="1">
                    <a:latin typeface="BakerSignet BT"/>
                  </a:rPr>
                  <a:t>içinde</a:t>
                </a:r>
                <a:r>
                  <a:rPr lang="en-US" sz="1800" dirty="0">
                    <a:latin typeface="BakerSignet BT"/>
                  </a:rPr>
                  <a:t> </a:t>
                </a:r>
                <a:r>
                  <a:rPr lang="en-US" sz="1800" dirty="0" err="1">
                    <a:latin typeface="BakerSignet BT"/>
                  </a:rPr>
                  <a:t>suyun</a:t>
                </a:r>
                <a:r>
                  <a:rPr lang="en-US" sz="1800" dirty="0">
                    <a:latin typeface="BakerSignet BT"/>
                  </a:rPr>
                  <a:t> </a:t>
                </a:r>
                <a:r>
                  <a:rPr lang="en-US" sz="1800" dirty="0" err="1">
                    <a:latin typeface="BakerSignet BT"/>
                  </a:rPr>
                  <a:t>sıcaklığı</a:t>
                </a:r>
                <a:r>
                  <a:rPr lang="en-US" sz="1800" dirty="0">
                    <a:latin typeface="BakerSignet BT"/>
                  </a:rPr>
                  <a:t> 30 </a:t>
                </a:r>
                <a14:m>
                  <m:oMath xmlns:m="http://schemas.openxmlformats.org/officeDocument/2006/math">
                    <m:sSup>
                      <m:sSupPr>
                        <m:ctrlPr>
                          <a:rPr lang="en-US" sz="1800" i="1" smtClean="0">
                            <a:latin typeface="Cambria Math" panose="02040503050406030204" pitchFamily="18" charset="0"/>
                          </a:rPr>
                        </m:ctrlPr>
                      </m:sSupPr>
                      <m:e>
                        <m:r>
                          <a:rPr lang="tr-TR" sz="1800" b="0" i="1" smtClean="0">
                            <a:latin typeface="Cambria Math" panose="02040503050406030204" pitchFamily="18" charset="0"/>
                          </a:rPr>
                          <m:t>𝐶</m:t>
                        </m:r>
                      </m:e>
                      <m:sup>
                        <m:r>
                          <a:rPr lang="tr-TR" sz="1800" b="0" i="1" smtClean="0">
                            <a:latin typeface="Cambria Math" panose="02040503050406030204" pitchFamily="18" charset="0"/>
                          </a:rPr>
                          <m:t>𝑂</m:t>
                        </m:r>
                      </m:sup>
                    </m:sSup>
                  </m:oMath>
                </a14:m>
                <a:r>
                  <a:rPr lang="en-US" sz="1800" dirty="0">
                    <a:latin typeface="BakerSignet BT"/>
                  </a:rPr>
                  <a:t> </a:t>
                </a:r>
                <a:r>
                  <a:rPr lang="en-US" sz="1800" dirty="0" err="1">
                    <a:latin typeface="BakerSignet BT"/>
                  </a:rPr>
                  <a:t>arttığına</a:t>
                </a:r>
                <a:r>
                  <a:rPr lang="en-US" sz="1800" dirty="0">
                    <a:latin typeface="BakerSignet BT"/>
                  </a:rPr>
                  <a:t> </a:t>
                </a:r>
                <a:r>
                  <a:rPr lang="en-US" sz="1800" dirty="0" err="1">
                    <a:latin typeface="BakerSignet BT"/>
                  </a:rPr>
                  <a:t>göre</a:t>
                </a:r>
                <a:r>
                  <a:rPr lang="en-US" sz="1800" dirty="0">
                    <a:latin typeface="BakerSignet BT"/>
                  </a:rPr>
                  <a:t> R </a:t>
                </a:r>
                <a:r>
                  <a:rPr lang="en-US" sz="1800" dirty="0" err="1">
                    <a:latin typeface="BakerSignet BT"/>
                  </a:rPr>
                  <a:t>direncinin</a:t>
                </a:r>
                <a:r>
                  <a:rPr lang="en-US" sz="1800" dirty="0">
                    <a:latin typeface="BakerSignet BT"/>
                  </a:rPr>
                  <a:t> </a:t>
                </a:r>
                <a:r>
                  <a:rPr lang="en-US" sz="1800" dirty="0" err="1">
                    <a:latin typeface="BakerSignet BT"/>
                  </a:rPr>
                  <a:t>değerini</a:t>
                </a:r>
                <a:r>
                  <a:rPr lang="en-US" sz="1800" dirty="0">
                    <a:latin typeface="BakerSignet BT"/>
                  </a:rPr>
                  <a:t> </a:t>
                </a:r>
                <a:r>
                  <a:rPr lang="en-US" sz="1800" dirty="0" err="1">
                    <a:latin typeface="BakerSignet BT"/>
                  </a:rPr>
                  <a:t>bulunuz</a:t>
                </a:r>
                <a:r>
                  <a:rPr lang="en-US" sz="1800" dirty="0">
                    <a:latin typeface="BakerSignet BT"/>
                  </a:rPr>
                  <a:t>.</a:t>
                </a:r>
                <a:endParaRPr lang="tr-TR" sz="1800" dirty="0">
                  <a:latin typeface="BakerSignet BT"/>
                </a:endParaRPr>
              </a:p>
            </p:txBody>
          </p:sp>
        </mc:Choice>
        <mc:Fallback>
          <p:sp>
            <p:nvSpPr>
              <p:cNvPr id="5" name="4 İçerik Yer Tutucusu"/>
              <p:cNvSpPr>
                <a:spLocks noGrp="1" noRot="1" noChangeAspect="1" noMove="1" noResize="1" noEditPoints="1" noAdjustHandles="1" noChangeArrowheads="1" noChangeShapeType="1" noTextEdit="1"/>
              </p:cNvSpPr>
              <p:nvPr>
                <p:ph idx="1"/>
              </p:nvPr>
            </p:nvSpPr>
            <p:spPr>
              <a:xfrm>
                <a:off x="457200" y="1600201"/>
                <a:ext cx="8229600" cy="1257296"/>
              </a:xfrm>
              <a:blipFill>
                <a:blip r:embed="rId4"/>
                <a:stretch>
                  <a:fillRect l="-963"/>
                </a:stretch>
              </a:blipFill>
            </p:spPr>
            <p:txBody>
              <a:bodyPr/>
              <a:lstStyle/>
              <a:p>
                <a:r>
                  <a:rPr lang="tr-TR">
                    <a:noFill/>
                  </a:rPr>
                  <a:t> </a:t>
                </a:r>
              </a:p>
            </p:txBody>
          </p:sp>
        </mc:Fallback>
      </mc:AlternateContent>
      <p:pic>
        <p:nvPicPr>
          <p:cNvPr id="52226" name="Picture 2"/>
          <p:cNvPicPr>
            <a:picLocks noChangeAspect="1" noChangeArrowheads="1"/>
          </p:cNvPicPr>
          <p:nvPr/>
        </p:nvPicPr>
        <p:blipFill>
          <a:blip r:embed="rId5"/>
          <a:srcRect/>
          <a:stretch>
            <a:fillRect/>
          </a:stretch>
        </p:blipFill>
        <p:spPr bwMode="auto">
          <a:xfrm>
            <a:off x="789004" y="3286124"/>
            <a:ext cx="6140450" cy="2324100"/>
          </a:xfrm>
          <a:prstGeom prst="rect">
            <a:avLst/>
          </a:prstGeom>
          <a:noFill/>
          <a:ln w="9525">
            <a:noFill/>
            <a:miter lim="800000"/>
            <a:headEnd/>
            <a:tailEnd/>
          </a:ln>
          <a:effec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algn="l"/>
            <a:r>
              <a:rPr lang="tr-TR" sz="4000" dirty="0"/>
              <a:t>13.</a:t>
            </a:r>
            <a:r>
              <a:rPr lang="tr-TR" sz="4000" baseline="0" dirty="0"/>
              <a:t> Elektrik Enerjisi ve Gücü</a:t>
            </a:r>
            <a:endParaRPr lang="tr-TR" sz="4000" dirty="0"/>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3" cstate="print"/>
          <a:stretch>
            <a:fillRect/>
          </a:stretch>
        </p:blipFill>
        <p:spPr>
          <a:xfrm>
            <a:off x="7572396" y="285728"/>
            <a:ext cx="1055103" cy="1125714"/>
          </a:xfrm>
          <a:prstGeom prst="rect">
            <a:avLst/>
          </a:prstGeom>
        </p:spPr>
      </p:pic>
      <p:sp>
        <p:nvSpPr>
          <p:cNvPr id="5" name="4 İçerik Yer Tutucusu"/>
          <p:cNvSpPr>
            <a:spLocks noGrp="1"/>
          </p:cNvSpPr>
          <p:nvPr>
            <p:ph idx="1"/>
          </p:nvPr>
        </p:nvSpPr>
        <p:spPr>
          <a:xfrm>
            <a:off x="457200" y="1600201"/>
            <a:ext cx="8229600" cy="1042982"/>
          </a:xfrm>
        </p:spPr>
        <p:txBody>
          <a:bodyPr>
            <a:normAutofit/>
          </a:bodyPr>
          <a:lstStyle/>
          <a:p>
            <a:r>
              <a:rPr lang="tr-TR" sz="2400" b="1" dirty="0" err="1">
                <a:latin typeface="BakerSignet BT"/>
              </a:rPr>
              <a:t>Ö</a:t>
            </a:r>
            <a:r>
              <a:rPr lang="en-US" sz="2400" b="1" dirty="0" err="1">
                <a:latin typeface="BakerSignet BT"/>
              </a:rPr>
              <a:t>rnek</a:t>
            </a:r>
            <a:r>
              <a:rPr lang="en-US" sz="2400" b="1" dirty="0">
                <a:latin typeface="BakerSignet BT"/>
              </a:rPr>
              <a:t> 5: </a:t>
            </a:r>
            <a:r>
              <a:rPr lang="en-US" sz="1800" dirty="0">
                <a:latin typeface="BakerSignet BT"/>
              </a:rPr>
              <a:t>1260 W </a:t>
            </a:r>
            <a:r>
              <a:rPr lang="en-US" sz="1800" dirty="0" err="1">
                <a:latin typeface="BakerSignet BT"/>
              </a:rPr>
              <a:t>lık</a:t>
            </a:r>
            <a:r>
              <a:rPr lang="en-US" sz="1800" dirty="0">
                <a:latin typeface="BakerSignet BT"/>
              </a:rPr>
              <a:t> </a:t>
            </a:r>
            <a:r>
              <a:rPr lang="en-US" sz="1800" dirty="0" err="1">
                <a:latin typeface="BakerSignet BT"/>
              </a:rPr>
              <a:t>bir</a:t>
            </a:r>
            <a:r>
              <a:rPr lang="en-US" sz="1800" dirty="0">
                <a:latin typeface="BakerSignet BT"/>
              </a:rPr>
              <a:t> </a:t>
            </a:r>
            <a:r>
              <a:rPr lang="en-US" sz="1800" dirty="0" err="1">
                <a:latin typeface="BakerSignet BT"/>
              </a:rPr>
              <a:t>direnç</a:t>
            </a:r>
            <a:r>
              <a:rPr lang="en-US" sz="1800" dirty="0">
                <a:latin typeface="BakerSignet BT"/>
              </a:rPr>
              <a:t> </a:t>
            </a:r>
            <a:r>
              <a:rPr lang="en-US" sz="1800" dirty="0" err="1">
                <a:latin typeface="BakerSignet BT"/>
              </a:rPr>
              <a:t>teli</a:t>
            </a:r>
            <a:r>
              <a:rPr lang="en-US" sz="1800" dirty="0">
                <a:latin typeface="BakerSignet BT"/>
              </a:rPr>
              <a:t> 20 C</a:t>
            </a:r>
            <a:r>
              <a:rPr lang="tr-TR" sz="1800" dirty="0">
                <a:latin typeface="BakerSignet BT"/>
              </a:rPr>
              <a:t>’</a:t>
            </a:r>
            <a:r>
              <a:rPr lang="en-US" sz="1800" dirty="0" err="1">
                <a:latin typeface="BakerSignet BT"/>
              </a:rPr>
              <a:t>deki</a:t>
            </a:r>
            <a:r>
              <a:rPr lang="en-US" sz="1800" dirty="0">
                <a:latin typeface="BakerSignet BT"/>
              </a:rPr>
              <a:t> 0,8 kg </a:t>
            </a:r>
            <a:r>
              <a:rPr lang="en-US" sz="1800" dirty="0" err="1">
                <a:latin typeface="BakerSignet BT"/>
              </a:rPr>
              <a:t>suyun</a:t>
            </a:r>
            <a:r>
              <a:rPr lang="en-US" sz="1800" dirty="0">
                <a:latin typeface="BakerSignet BT"/>
              </a:rPr>
              <a:t> </a:t>
            </a:r>
            <a:r>
              <a:rPr lang="en-US" sz="1800" dirty="0" err="1">
                <a:latin typeface="BakerSignet BT"/>
              </a:rPr>
              <a:t>sıcaklığını</a:t>
            </a:r>
            <a:r>
              <a:rPr lang="en-US" sz="1800" dirty="0">
                <a:latin typeface="BakerSignet BT"/>
              </a:rPr>
              <a:t> ne </a:t>
            </a:r>
            <a:r>
              <a:rPr lang="en-US" sz="1800" dirty="0" err="1">
                <a:latin typeface="BakerSignet BT"/>
              </a:rPr>
              <a:t>kadar</a:t>
            </a:r>
            <a:r>
              <a:rPr lang="en-US" sz="1800" dirty="0">
                <a:latin typeface="BakerSignet BT"/>
              </a:rPr>
              <a:t> </a:t>
            </a:r>
            <a:r>
              <a:rPr lang="en-US" sz="1800" dirty="0" err="1">
                <a:latin typeface="BakerSignet BT"/>
              </a:rPr>
              <a:t>zamanda</a:t>
            </a:r>
            <a:r>
              <a:rPr lang="en-US" sz="1800" dirty="0">
                <a:latin typeface="BakerSignet BT"/>
              </a:rPr>
              <a:t> 80 C* ye </a:t>
            </a:r>
            <a:r>
              <a:rPr lang="en-US" sz="1800" dirty="0" err="1">
                <a:latin typeface="BakerSignet BT"/>
              </a:rPr>
              <a:t>çıkarır</a:t>
            </a:r>
            <a:r>
              <a:rPr lang="en-US" sz="1800" dirty="0">
                <a:latin typeface="BakerSignet BT"/>
              </a:rPr>
              <a:t>?</a:t>
            </a:r>
            <a:endParaRPr lang="tr-TR" sz="1800" dirty="0">
              <a:latin typeface="BakerSignet BT"/>
            </a:endParaRPr>
          </a:p>
        </p:txBody>
      </p:sp>
      <p:pic>
        <p:nvPicPr>
          <p:cNvPr id="53250" name="Picture 2"/>
          <p:cNvPicPr>
            <a:picLocks noChangeAspect="1" noChangeArrowheads="1"/>
          </p:cNvPicPr>
          <p:nvPr/>
        </p:nvPicPr>
        <p:blipFill>
          <a:blip r:embed="rId4"/>
          <a:srcRect/>
          <a:stretch>
            <a:fillRect/>
          </a:stretch>
        </p:blipFill>
        <p:spPr bwMode="auto">
          <a:xfrm>
            <a:off x="642910" y="2643182"/>
            <a:ext cx="7219950" cy="2235200"/>
          </a:xfrm>
          <a:prstGeom prst="rect">
            <a:avLst/>
          </a:prstGeom>
          <a:noFill/>
          <a:ln w="9525">
            <a:noFill/>
            <a:miter lim="800000"/>
            <a:headEnd/>
            <a:tailEnd/>
          </a:ln>
          <a:effec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algn="l"/>
            <a:r>
              <a:rPr lang="tr-TR" sz="4000" dirty="0"/>
              <a:t>13.</a:t>
            </a:r>
            <a:r>
              <a:rPr lang="tr-TR" sz="4000" baseline="0" dirty="0"/>
              <a:t> Elektrik Enerjisi ve Gücü</a:t>
            </a:r>
            <a:endParaRPr lang="tr-TR" sz="4000" dirty="0"/>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3" cstate="print"/>
          <a:stretch>
            <a:fillRect/>
          </a:stretch>
        </p:blipFill>
        <p:spPr>
          <a:xfrm>
            <a:off x="7572396" y="285728"/>
            <a:ext cx="1055103" cy="1125714"/>
          </a:xfrm>
          <a:prstGeom prst="rect">
            <a:avLst/>
          </a:prstGeom>
        </p:spPr>
      </p:pic>
      <p:sp>
        <p:nvSpPr>
          <p:cNvPr id="5" name="4 İçerik Yer Tutucusu"/>
          <p:cNvSpPr>
            <a:spLocks noGrp="1"/>
          </p:cNvSpPr>
          <p:nvPr>
            <p:ph idx="1"/>
          </p:nvPr>
        </p:nvSpPr>
        <p:spPr>
          <a:xfrm>
            <a:off x="457200" y="1600201"/>
            <a:ext cx="8229600" cy="1328734"/>
          </a:xfrm>
        </p:spPr>
        <p:txBody>
          <a:bodyPr/>
          <a:lstStyle/>
          <a:p>
            <a:r>
              <a:rPr lang="en-US" sz="2400" b="1" dirty="0" err="1">
                <a:latin typeface="BakerSignet BT"/>
              </a:rPr>
              <a:t>Örnek</a:t>
            </a:r>
            <a:r>
              <a:rPr lang="en-US" sz="2400" b="1" dirty="0">
                <a:latin typeface="BakerSignet BT"/>
              </a:rPr>
              <a:t> </a:t>
            </a:r>
            <a:r>
              <a:rPr lang="tr-TR" sz="2400" b="1" dirty="0">
                <a:latin typeface="BakerSignet BT"/>
              </a:rPr>
              <a:t>6:</a:t>
            </a:r>
            <a:r>
              <a:rPr lang="en-US" sz="2400" b="1" dirty="0">
                <a:latin typeface="BakerSignet BT"/>
              </a:rPr>
              <a:t> </a:t>
            </a:r>
            <a:r>
              <a:rPr lang="en-US" sz="1800" dirty="0" err="1">
                <a:latin typeface="BakerSignet BT"/>
              </a:rPr>
              <a:t>Bir</a:t>
            </a:r>
            <a:r>
              <a:rPr lang="en-US" sz="1800" dirty="0">
                <a:latin typeface="BakerSignet BT"/>
              </a:rPr>
              <a:t> </a:t>
            </a:r>
            <a:r>
              <a:rPr lang="en-US" sz="1800" dirty="0" err="1">
                <a:latin typeface="BakerSignet BT"/>
              </a:rPr>
              <a:t>elek</a:t>
            </a:r>
            <a:r>
              <a:rPr lang="tr-TR" sz="1800" dirty="0">
                <a:latin typeface="BakerSignet BT"/>
              </a:rPr>
              <a:t>t</a:t>
            </a:r>
            <a:r>
              <a:rPr lang="en-US" sz="1800" dirty="0" err="1">
                <a:latin typeface="BakerSignet BT"/>
              </a:rPr>
              <a:t>i</a:t>
            </a:r>
            <a:r>
              <a:rPr lang="tr-TR" sz="1800" dirty="0" err="1">
                <a:latin typeface="BakerSignet BT"/>
              </a:rPr>
              <a:t>rikli</a:t>
            </a:r>
            <a:r>
              <a:rPr lang="tr-TR" sz="1800" dirty="0">
                <a:latin typeface="BakerSignet BT"/>
              </a:rPr>
              <a:t> su ısıtıcının direnci 1.2k </a:t>
            </a:r>
            <a:r>
              <a:rPr lang="tr-TR" sz="1800" dirty="0" err="1">
                <a:latin typeface="BakerSignet BT"/>
              </a:rPr>
              <a:t>ohm</a:t>
            </a:r>
            <a:r>
              <a:rPr lang="tr-TR" sz="1800" dirty="0">
                <a:latin typeface="BakerSignet BT"/>
              </a:rPr>
              <a:t> olup 220 V’ da </a:t>
            </a:r>
            <a:r>
              <a:rPr lang="tr-TR" sz="1800" dirty="0" err="1">
                <a:latin typeface="BakerSignet BT"/>
              </a:rPr>
              <a:t>calısmaktadır</a:t>
            </a:r>
            <a:r>
              <a:rPr lang="tr-TR" sz="1800" dirty="0">
                <a:latin typeface="BakerSignet BT"/>
              </a:rPr>
              <a:t>. Bu ısıtıcı ile 500g suyun sıcaklığı 5 </a:t>
            </a:r>
            <a:r>
              <a:rPr lang="tr-TR" sz="1800" dirty="0" err="1">
                <a:latin typeface="BakerSignet BT"/>
              </a:rPr>
              <a:t>dk’da</a:t>
            </a:r>
            <a:r>
              <a:rPr lang="tr-TR" sz="1800" dirty="0">
                <a:latin typeface="BakerSignet BT"/>
              </a:rPr>
              <a:t> 10 </a:t>
            </a:r>
            <a:r>
              <a:rPr lang="tr-TR" sz="1800" dirty="0" err="1">
                <a:latin typeface="BakerSignet BT"/>
              </a:rPr>
              <a:t>C’den</a:t>
            </a:r>
            <a:r>
              <a:rPr lang="tr-TR" sz="1800" dirty="0">
                <a:latin typeface="BakerSignet BT"/>
              </a:rPr>
              <a:t> kaç </a:t>
            </a:r>
            <a:r>
              <a:rPr lang="tr-TR" sz="1800" dirty="0" err="1">
                <a:latin typeface="BakerSignet BT"/>
              </a:rPr>
              <a:t>C’ye</a:t>
            </a:r>
            <a:r>
              <a:rPr lang="tr-TR" sz="1800" dirty="0">
                <a:latin typeface="BakerSignet BT"/>
              </a:rPr>
              <a:t> çıkabilir?</a:t>
            </a:r>
          </a:p>
        </p:txBody>
      </p:sp>
      <p:pic>
        <p:nvPicPr>
          <p:cNvPr id="54274" name="Picture 2"/>
          <p:cNvPicPr>
            <a:picLocks noChangeAspect="1" noChangeArrowheads="1"/>
          </p:cNvPicPr>
          <p:nvPr/>
        </p:nvPicPr>
        <p:blipFill>
          <a:blip r:embed="rId4"/>
          <a:srcRect/>
          <a:stretch>
            <a:fillRect/>
          </a:stretch>
        </p:blipFill>
        <p:spPr bwMode="auto">
          <a:xfrm>
            <a:off x="642910" y="2928934"/>
            <a:ext cx="7766050" cy="3149600"/>
          </a:xfrm>
          <a:prstGeom prst="rect">
            <a:avLst/>
          </a:prstGeom>
          <a:noFill/>
          <a:ln w="9525">
            <a:noFill/>
            <a:miter lim="800000"/>
            <a:headEnd/>
            <a:tailEnd/>
          </a:ln>
          <a:effec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algn="l"/>
            <a:r>
              <a:rPr lang="tr-TR" sz="4000" dirty="0"/>
              <a:t>13.</a:t>
            </a:r>
            <a:r>
              <a:rPr lang="tr-TR" sz="4000" baseline="0" dirty="0"/>
              <a:t> Elektrik Enerjisi ve Gücü</a:t>
            </a:r>
            <a:endParaRPr lang="tr-TR" sz="4000" dirty="0"/>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3" cstate="print"/>
          <a:stretch>
            <a:fillRect/>
          </a:stretch>
        </p:blipFill>
        <p:spPr>
          <a:xfrm>
            <a:off x="7572396" y="285728"/>
            <a:ext cx="1055103" cy="1125714"/>
          </a:xfrm>
          <a:prstGeom prst="rect">
            <a:avLst/>
          </a:prstGeom>
        </p:spPr>
      </p:pic>
      <p:pic>
        <p:nvPicPr>
          <p:cNvPr id="55298" name="Picture 2"/>
          <p:cNvPicPr>
            <a:picLocks noGrp="1" noChangeAspect="1" noChangeArrowheads="1"/>
          </p:cNvPicPr>
          <p:nvPr>
            <p:ph idx="1"/>
          </p:nvPr>
        </p:nvPicPr>
        <p:blipFill>
          <a:blip r:embed="rId4"/>
          <a:srcRect/>
          <a:stretch>
            <a:fillRect/>
          </a:stretch>
        </p:blipFill>
        <p:spPr bwMode="auto">
          <a:xfrm>
            <a:off x="0" y="1785926"/>
            <a:ext cx="8229600" cy="2928958"/>
          </a:xfrm>
          <a:prstGeom prst="rect">
            <a:avLst/>
          </a:prstGeom>
          <a:noFill/>
          <a:ln w="9525">
            <a:noFill/>
            <a:miter lim="800000"/>
            <a:headEnd/>
            <a:tailEnd/>
          </a:ln>
          <a:effec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algn="l"/>
            <a:r>
              <a:rPr lang="tr-TR" sz="4000" dirty="0"/>
              <a:t>13.</a:t>
            </a:r>
            <a:r>
              <a:rPr lang="tr-TR" sz="4000" baseline="0" dirty="0"/>
              <a:t> Elektrik Enerjisi ve Gücü</a:t>
            </a:r>
            <a:endParaRPr lang="tr-TR" sz="4000" dirty="0"/>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3" cstate="print"/>
          <a:stretch>
            <a:fillRect/>
          </a:stretch>
        </p:blipFill>
        <p:spPr>
          <a:xfrm>
            <a:off x="7572396" y="285728"/>
            <a:ext cx="1055103" cy="1125714"/>
          </a:xfrm>
          <a:prstGeom prst="rect">
            <a:avLst/>
          </a:prstGeom>
        </p:spPr>
      </p:pic>
      <p:pic>
        <p:nvPicPr>
          <p:cNvPr id="56322" name="Picture 2"/>
          <p:cNvPicPr>
            <a:picLocks noGrp="1" noChangeAspect="1" noChangeArrowheads="1"/>
          </p:cNvPicPr>
          <p:nvPr>
            <p:ph idx="1"/>
          </p:nvPr>
        </p:nvPicPr>
        <p:blipFill>
          <a:blip r:embed="rId4"/>
          <a:srcRect/>
          <a:stretch>
            <a:fillRect/>
          </a:stretch>
        </p:blipFill>
        <p:spPr bwMode="auto">
          <a:xfrm>
            <a:off x="500034" y="1785926"/>
            <a:ext cx="7040880" cy="4130040"/>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C7BE5C2-924A-4D6E-AE4E-7EE2ADDCD97D}"/>
              </a:ext>
            </a:extLst>
          </p:cNvPr>
          <p:cNvSpPr>
            <a:spLocks noGrp="1"/>
          </p:cNvSpPr>
          <p:nvPr>
            <p:ph type="title"/>
          </p:nvPr>
        </p:nvSpPr>
        <p:spPr/>
        <p:txBody>
          <a:bodyPr/>
          <a:lstStyle/>
          <a:p>
            <a:r>
              <a:rPr lang="tr-TR" dirty="0">
                <a:latin typeface="BakerSignet BT" panose="020B0502050309030A04" pitchFamily="34" charset="0"/>
              </a:rPr>
              <a:t>3. Elektrik AKIMI</a:t>
            </a:r>
          </a:p>
        </p:txBody>
      </p:sp>
      <mc:AlternateContent xmlns:mc="http://schemas.openxmlformats.org/markup-compatibility/2006" xmlns:a14="http://schemas.microsoft.com/office/drawing/2010/main">
        <mc:Choice Requires="a14">
          <p:sp>
            <p:nvSpPr>
              <p:cNvPr id="3" name="İçerik Yer Tutucusu 2">
                <a:extLst>
                  <a:ext uri="{FF2B5EF4-FFF2-40B4-BE49-F238E27FC236}">
                    <a16:creationId xmlns:a16="http://schemas.microsoft.com/office/drawing/2014/main" id="{EE330925-0D88-4D4C-A6C2-2CD61C52FA25}"/>
                  </a:ext>
                </a:extLst>
              </p:cNvPr>
              <p:cNvSpPr>
                <a:spLocks noGrp="1"/>
              </p:cNvSpPr>
              <p:nvPr>
                <p:ph idx="1"/>
              </p:nvPr>
            </p:nvSpPr>
            <p:spPr/>
            <p:txBody>
              <a:bodyPr>
                <a:normAutofit/>
              </a:bodyPr>
              <a:lstStyle/>
              <a:p>
                <a:pPr algn="just"/>
                <a:r>
                  <a:rPr lang="tr-TR" dirty="0">
                    <a:latin typeface="Times New Roman" panose="02020603050405020304" pitchFamily="18" charset="0"/>
                    <a:cs typeface="Times New Roman" panose="02020603050405020304" pitchFamily="18" charset="0"/>
                  </a:rPr>
                  <a:t>Değişim şekil 1.(c)’deki gibiyse çok küçük zaman aralıklarında incelenir. Bu­da diferansiyelle mümkündür.</a:t>
                </a:r>
              </a:p>
              <a:p>
                <a:pPr algn="just"/>
                <a14:m>
                  <m:oMath xmlns:m="http://schemas.openxmlformats.org/officeDocument/2006/math">
                    <m:r>
                      <a:rPr lang="tr-TR" b="0" i="1" smtClean="0">
                        <a:latin typeface="Cambria Math" panose="02040503050406030204" pitchFamily="18" charset="0"/>
                        <a:cs typeface="Times New Roman" panose="02020603050405020304" pitchFamily="18" charset="0"/>
                      </a:rPr>
                      <m:t>𝑖</m:t>
                    </m:r>
                    <m:r>
                      <a:rPr lang="tr-TR" b="0" i="1" smtClean="0">
                        <a:latin typeface="Cambria Math" panose="02040503050406030204" pitchFamily="18" charset="0"/>
                        <a:cs typeface="Times New Roman" panose="02020603050405020304" pitchFamily="18" charset="0"/>
                      </a:rPr>
                      <m:t>=</m:t>
                    </m:r>
                    <m:f>
                      <m:fPr>
                        <m:ctrlPr>
                          <a:rPr lang="tr-TR" i="1" smtClean="0">
                            <a:latin typeface="Cambria Math" panose="02040503050406030204" pitchFamily="18" charset="0"/>
                            <a:cs typeface="Times New Roman" panose="02020603050405020304" pitchFamily="18" charset="0"/>
                          </a:rPr>
                        </m:ctrlPr>
                      </m:fPr>
                      <m:num>
                        <m:r>
                          <a:rPr lang="tr-TR" b="0" i="1" smtClean="0">
                            <a:latin typeface="Cambria Math" panose="02040503050406030204" pitchFamily="18" charset="0"/>
                            <a:cs typeface="Times New Roman" panose="02020603050405020304" pitchFamily="18" charset="0"/>
                          </a:rPr>
                          <m:t>𝑑𝑞</m:t>
                        </m:r>
                      </m:num>
                      <m:den>
                        <m:r>
                          <a:rPr lang="tr-TR" b="0" i="1" smtClean="0">
                            <a:latin typeface="Cambria Math" panose="02040503050406030204" pitchFamily="18" charset="0"/>
                            <a:cs typeface="Times New Roman" panose="02020603050405020304" pitchFamily="18" charset="0"/>
                          </a:rPr>
                          <m:t>𝑑𝑡</m:t>
                        </m:r>
                      </m:den>
                    </m:f>
                  </m:oMath>
                </a14:m>
                <a:r>
                  <a:rPr lang="tr-TR" dirty="0">
                    <a:latin typeface="Times New Roman" panose="02020603050405020304" pitchFamily="18" charset="0"/>
                    <a:cs typeface="Times New Roman" panose="02020603050405020304" pitchFamily="18" charset="0"/>
                  </a:rPr>
                  <a:t>, yükün zamana göre türevidir.</a:t>
                </a:r>
              </a:p>
              <a:p>
                <a:pPr algn="just"/>
                <a:r>
                  <a:rPr lang="tr-TR" dirty="0">
                    <a:latin typeface="Times New Roman" panose="02020603050405020304" pitchFamily="18" charset="0"/>
                    <a:cs typeface="Times New Roman" panose="02020603050405020304" pitchFamily="18" charset="0"/>
                  </a:rPr>
                  <a:t>1 </a:t>
                </a:r>
                <a:r>
                  <a:rPr lang="tr-TR" dirty="0" err="1">
                    <a:latin typeface="Times New Roman" panose="02020603050405020304" pitchFamily="18" charset="0"/>
                    <a:cs typeface="Times New Roman" panose="02020603050405020304" pitchFamily="18" charset="0"/>
                  </a:rPr>
                  <a:t>mA</a:t>
                </a:r>
                <a:r>
                  <a:rPr lang="tr-TR" dirty="0">
                    <a:latin typeface="Times New Roman" panose="02020603050405020304" pitchFamily="18" charset="0"/>
                    <a:cs typeface="Times New Roman" panose="02020603050405020304" pitchFamily="18" charset="0"/>
                  </a:rPr>
                  <a:t>=</a:t>
                </a:r>
                <a14:m>
                  <m:oMath xmlns:m="http://schemas.openxmlformats.org/officeDocument/2006/math">
                    <m:sSup>
                      <m:sSupPr>
                        <m:ctrlPr>
                          <a:rPr lang="tr-TR" i="1" smtClean="0">
                            <a:latin typeface="Cambria Math" panose="02040503050406030204" pitchFamily="18" charset="0"/>
                            <a:cs typeface="Times New Roman" panose="02020603050405020304" pitchFamily="18" charset="0"/>
                          </a:rPr>
                        </m:ctrlPr>
                      </m:sSupPr>
                      <m:e>
                        <m:r>
                          <a:rPr lang="tr-TR" b="0" i="1" smtClean="0">
                            <a:latin typeface="Cambria Math" panose="02040503050406030204" pitchFamily="18" charset="0"/>
                            <a:cs typeface="Times New Roman" panose="02020603050405020304" pitchFamily="18" charset="0"/>
                          </a:rPr>
                          <m:t>10</m:t>
                        </m:r>
                      </m:e>
                      <m:sup>
                        <m:r>
                          <a:rPr lang="tr-TR" b="0" i="1" smtClean="0">
                            <a:latin typeface="Cambria Math" panose="02040503050406030204" pitchFamily="18" charset="0"/>
                            <a:cs typeface="Times New Roman" panose="02020603050405020304" pitchFamily="18" charset="0"/>
                          </a:rPr>
                          <m:t>−3</m:t>
                        </m:r>
                      </m:sup>
                    </m:sSup>
                  </m:oMath>
                </a14:m>
                <a:r>
                  <a:rPr lang="tr-TR" dirty="0">
                    <a:latin typeface="Times New Roman" panose="02020603050405020304" pitchFamily="18" charset="0"/>
                    <a:cs typeface="Times New Roman" panose="02020603050405020304" pitchFamily="18" charset="0"/>
                  </a:rPr>
                  <a:t> A</a:t>
                </a:r>
              </a:p>
              <a:p>
                <a:pPr marL="0" indent="0" algn="just">
                  <a:buNone/>
                </a:pPr>
                <a:r>
                  <a:rPr lang="tr-TR" dirty="0">
                    <a:latin typeface="Times New Roman" panose="02020603050405020304" pitchFamily="18" charset="0"/>
                    <a:cs typeface="Times New Roman" panose="02020603050405020304" pitchFamily="18" charset="0"/>
                  </a:rPr>
                  <a:t>     1µA=</a:t>
                </a:r>
                <a14:m>
                  <m:oMath xmlns:m="http://schemas.openxmlformats.org/officeDocument/2006/math">
                    <m:sSup>
                      <m:sSupPr>
                        <m:ctrlPr>
                          <a:rPr lang="tr-TR" i="1">
                            <a:latin typeface="Cambria Math" panose="02040503050406030204" pitchFamily="18" charset="0"/>
                            <a:cs typeface="Times New Roman" panose="02020603050405020304" pitchFamily="18" charset="0"/>
                          </a:rPr>
                        </m:ctrlPr>
                      </m:sSupPr>
                      <m:e>
                        <m:r>
                          <a:rPr lang="tr-TR" i="1">
                            <a:latin typeface="Cambria Math" panose="02040503050406030204" pitchFamily="18" charset="0"/>
                            <a:cs typeface="Times New Roman" panose="02020603050405020304" pitchFamily="18" charset="0"/>
                          </a:rPr>
                          <m:t>10</m:t>
                        </m:r>
                      </m:e>
                      <m:sup>
                        <m:r>
                          <a:rPr lang="tr-TR" i="1">
                            <a:latin typeface="Cambria Math" panose="02040503050406030204" pitchFamily="18" charset="0"/>
                            <a:cs typeface="Times New Roman" panose="02020603050405020304" pitchFamily="18" charset="0"/>
                          </a:rPr>
                          <m:t>−</m:t>
                        </m:r>
                        <m:r>
                          <a:rPr lang="tr-TR" b="0" i="1" smtClean="0">
                            <a:latin typeface="Cambria Math" panose="02040503050406030204" pitchFamily="18" charset="0"/>
                            <a:cs typeface="Times New Roman" panose="02020603050405020304" pitchFamily="18" charset="0"/>
                          </a:rPr>
                          <m:t>6</m:t>
                        </m:r>
                      </m:sup>
                    </m:sSup>
                  </m:oMath>
                </a14:m>
                <a:r>
                  <a:rPr lang="tr-TR" dirty="0">
                    <a:latin typeface="Times New Roman" panose="02020603050405020304" pitchFamily="18" charset="0"/>
                    <a:cs typeface="Times New Roman" panose="02020603050405020304" pitchFamily="18" charset="0"/>
                  </a:rPr>
                  <a:t> A</a:t>
                </a:r>
              </a:p>
              <a:p>
                <a:pPr marL="0" indent="0" algn="just">
                  <a:buNone/>
                </a:pPr>
                <a:r>
                  <a:rPr lang="tr-TR" dirty="0">
                    <a:latin typeface="Times New Roman" panose="02020603050405020304" pitchFamily="18" charset="0"/>
                    <a:cs typeface="Times New Roman" panose="02020603050405020304" pitchFamily="18" charset="0"/>
                  </a:rPr>
                  <a:t>     1 </a:t>
                </a:r>
                <a:r>
                  <a:rPr lang="tr-TR" dirty="0" err="1">
                    <a:latin typeface="Times New Roman" panose="02020603050405020304" pitchFamily="18" charset="0"/>
                    <a:cs typeface="Times New Roman" panose="02020603050405020304" pitchFamily="18" charset="0"/>
                  </a:rPr>
                  <a:t>kA</a:t>
                </a:r>
                <a:r>
                  <a:rPr lang="tr-TR" dirty="0">
                    <a:latin typeface="Times New Roman" panose="02020603050405020304" pitchFamily="18" charset="0"/>
                    <a:cs typeface="Times New Roman" panose="02020603050405020304" pitchFamily="18" charset="0"/>
                  </a:rPr>
                  <a:t>=</a:t>
                </a:r>
                <a14:m>
                  <m:oMath xmlns:m="http://schemas.openxmlformats.org/officeDocument/2006/math">
                    <m:sSup>
                      <m:sSupPr>
                        <m:ctrlPr>
                          <a:rPr lang="tr-TR" i="1">
                            <a:latin typeface="Cambria Math" panose="02040503050406030204" pitchFamily="18" charset="0"/>
                            <a:cs typeface="Times New Roman" panose="02020603050405020304" pitchFamily="18" charset="0"/>
                          </a:rPr>
                        </m:ctrlPr>
                      </m:sSupPr>
                      <m:e>
                        <m:r>
                          <a:rPr lang="tr-TR" i="1">
                            <a:latin typeface="Cambria Math" panose="02040503050406030204" pitchFamily="18" charset="0"/>
                            <a:cs typeface="Times New Roman" panose="02020603050405020304" pitchFamily="18" charset="0"/>
                          </a:rPr>
                          <m:t>10</m:t>
                        </m:r>
                      </m:e>
                      <m:sup>
                        <m:r>
                          <a:rPr lang="tr-TR" b="0" i="1" smtClean="0">
                            <a:latin typeface="Cambria Math" panose="02040503050406030204" pitchFamily="18" charset="0"/>
                            <a:cs typeface="Times New Roman" panose="02020603050405020304" pitchFamily="18" charset="0"/>
                          </a:rPr>
                          <m:t>3</m:t>
                        </m:r>
                      </m:sup>
                    </m:sSup>
                  </m:oMath>
                </a14:m>
                <a:r>
                  <a:rPr lang="tr-TR" dirty="0">
                    <a:latin typeface="Times New Roman" panose="02020603050405020304" pitchFamily="18" charset="0"/>
                    <a:cs typeface="Times New Roman" panose="02020603050405020304" pitchFamily="18" charset="0"/>
                  </a:rPr>
                  <a:t> A</a:t>
                </a:r>
              </a:p>
            </p:txBody>
          </p:sp>
        </mc:Choice>
        <mc:Fallback xmlns="">
          <p:sp>
            <p:nvSpPr>
              <p:cNvPr id="3" name="İçerik Yer Tutucusu 2">
                <a:extLst>
                  <a:ext uri="{FF2B5EF4-FFF2-40B4-BE49-F238E27FC236}">
                    <a16:creationId xmlns:a16="http://schemas.microsoft.com/office/drawing/2014/main" id="{EE330925-0D88-4D4C-A6C2-2CD61C52FA25}"/>
                  </a:ext>
                </a:extLst>
              </p:cNvPr>
              <p:cNvSpPr>
                <a:spLocks noGrp="1" noRot="1" noChangeAspect="1" noMove="1" noResize="1" noEditPoints="1" noAdjustHandles="1" noChangeArrowheads="1" noChangeShapeType="1" noTextEdit="1"/>
              </p:cNvSpPr>
              <p:nvPr>
                <p:ph idx="1"/>
              </p:nvPr>
            </p:nvSpPr>
            <p:spPr>
              <a:blipFill>
                <a:blip r:embed="rId2"/>
                <a:stretch>
                  <a:fillRect l="-305" r="-610"/>
                </a:stretch>
              </a:blipFill>
            </p:spPr>
            <p:txBody>
              <a:bodyPr/>
              <a:lstStyle/>
              <a:p>
                <a:r>
                  <a:rPr lang="tr-TR">
                    <a:noFill/>
                  </a:rPr>
                  <a:t> </a:t>
                </a:r>
              </a:p>
            </p:txBody>
          </p:sp>
        </mc:Fallback>
      </mc:AlternateContent>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3"/>
          <a:stretch>
            <a:fillRect/>
          </a:stretch>
        </p:blipFill>
        <p:spPr>
          <a:xfrm>
            <a:off x="7515841" y="687474"/>
            <a:ext cx="1055103" cy="1125714"/>
          </a:xfrm>
          <a:prstGeom prst="rect">
            <a:avLst/>
          </a:prstGeom>
        </p:spPr>
      </p:pic>
    </p:spTree>
    <p:extLst>
      <p:ext uri="{BB962C8B-B14F-4D97-AF65-F5344CB8AC3E}">
        <p14:creationId xmlns:p14="http://schemas.microsoft.com/office/powerpoint/2010/main" val="885403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C7BE5C2-924A-4D6E-AE4E-7EE2ADDCD97D}"/>
              </a:ext>
            </a:extLst>
          </p:cNvPr>
          <p:cNvSpPr>
            <a:spLocks noGrp="1"/>
          </p:cNvSpPr>
          <p:nvPr>
            <p:ph type="title"/>
          </p:nvPr>
        </p:nvSpPr>
        <p:spPr/>
        <p:txBody>
          <a:bodyPr/>
          <a:lstStyle/>
          <a:p>
            <a:r>
              <a:rPr lang="tr-TR" dirty="0">
                <a:latin typeface="BakerSignet BT" panose="020B0502050309030A04" pitchFamily="34" charset="0"/>
              </a:rPr>
              <a:t>3. Elektrik AKIMI</a:t>
            </a:r>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2"/>
          <a:stretch>
            <a:fillRect/>
          </a:stretch>
        </p:blipFill>
        <p:spPr>
          <a:xfrm>
            <a:off x="7515841" y="687474"/>
            <a:ext cx="1055103" cy="1125714"/>
          </a:xfrm>
          <a:prstGeom prst="rect">
            <a:avLst/>
          </a:prstGeom>
        </p:spPr>
      </p:pic>
      <p:pic>
        <p:nvPicPr>
          <p:cNvPr id="5" name="Resim 4">
            <a:extLst>
              <a:ext uri="{FF2B5EF4-FFF2-40B4-BE49-F238E27FC236}">
                <a16:creationId xmlns:a16="http://schemas.microsoft.com/office/drawing/2014/main" id="{129B5B98-99CE-4B5C-A74D-180446FCCEC0}"/>
              </a:ext>
            </a:extLst>
          </p:cNvPr>
          <p:cNvPicPr>
            <a:picLocks noChangeAspect="1"/>
          </p:cNvPicPr>
          <p:nvPr/>
        </p:nvPicPr>
        <p:blipFill>
          <a:blip r:embed="rId3"/>
          <a:stretch>
            <a:fillRect/>
          </a:stretch>
        </p:blipFill>
        <p:spPr>
          <a:xfrm>
            <a:off x="920790" y="2374966"/>
            <a:ext cx="3254351" cy="1412105"/>
          </a:xfrm>
          <a:prstGeom prst="rect">
            <a:avLst/>
          </a:prstGeom>
        </p:spPr>
      </p:pic>
      <p:sp>
        <p:nvSpPr>
          <p:cNvPr id="6" name="Metin kutusu 5">
            <a:extLst>
              <a:ext uri="{FF2B5EF4-FFF2-40B4-BE49-F238E27FC236}">
                <a16:creationId xmlns:a16="http://schemas.microsoft.com/office/drawing/2014/main" id="{2A6BC3BA-AC52-4B55-988F-1BB43976472A}"/>
              </a:ext>
            </a:extLst>
          </p:cNvPr>
          <p:cNvSpPr txBox="1"/>
          <p:nvPr/>
        </p:nvSpPr>
        <p:spPr>
          <a:xfrm>
            <a:off x="581192" y="2005634"/>
            <a:ext cx="902811" cy="369332"/>
          </a:xfrm>
          <a:prstGeom prst="rect">
            <a:avLst/>
          </a:prstGeom>
          <a:noFill/>
        </p:spPr>
        <p:txBody>
          <a:bodyPr wrap="none" rtlCol="0">
            <a:spAutoFit/>
          </a:bodyPr>
          <a:lstStyle/>
          <a:p>
            <a:r>
              <a:rPr lang="tr-TR" b="1" dirty="0">
                <a:solidFill>
                  <a:srgbClr val="FF0000"/>
                </a:solidFill>
                <a:latin typeface="Times New Roman" panose="02020603050405020304" pitchFamily="18" charset="0"/>
                <a:cs typeface="Times New Roman" panose="02020603050405020304" pitchFamily="18" charset="0"/>
              </a:rPr>
              <a:t>Örnek:</a:t>
            </a:r>
          </a:p>
        </p:txBody>
      </p:sp>
      <p:sp>
        <p:nvSpPr>
          <p:cNvPr id="8" name="İçerik Yer Tutucusu 2">
            <a:extLst>
              <a:ext uri="{FF2B5EF4-FFF2-40B4-BE49-F238E27FC236}">
                <a16:creationId xmlns:a16="http://schemas.microsoft.com/office/drawing/2014/main" id="{D3E74E94-C73B-4DDD-82D6-87743D0BC94E}"/>
              </a:ext>
            </a:extLst>
          </p:cNvPr>
          <p:cNvSpPr txBox="1">
            <a:spLocks/>
          </p:cNvSpPr>
          <p:nvPr/>
        </p:nvSpPr>
        <p:spPr>
          <a:xfrm>
            <a:off x="581192" y="2874855"/>
            <a:ext cx="7989752" cy="3630795"/>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tr-TR" baseline="30000" dirty="0">
                <a:latin typeface="Times New Roman" panose="02020603050405020304" pitchFamily="18" charset="0"/>
                <a:cs typeface="Times New Roman" panose="02020603050405020304" pitchFamily="18" charset="0"/>
              </a:rPr>
              <a:t>2,5 </a:t>
            </a:r>
            <a:r>
              <a:rPr lang="tr-TR" baseline="30000" dirty="0" err="1">
                <a:latin typeface="Times New Roman" panose="02020603050405020304" pitchFamily="18" charset="0"/>
                <a:cs typeface="Times New Roman" panose="02020603050405020304" pitchFamily="18" charset="0"/>
              </a:rPr>
              <a:t>ms</a:t>
            </a:r>
            <a:r>
              <a:rPr lang="tr-TR" baseline="30000" dirty="0">
                <a:latin typeface="Times New Roman" panose="02020603050405020304" pitchFamily="18" charset="0"/>
                <a:cs typeface="Times New Roman" panose="02020603050405020304" pitchFamily="18" charset="0"/>
              </a:rPr>
              <a:t> ile 6 </a:t>
            </a:r>
            <a:r>
              <a:rPr lang="tr-TR" baseline="30000" dirty="0" err="1">
                <a:latin typeface="Times New Roman" panose="02020603050405020304" pitchFamily="18" charset="0"/>
                <a:cs typeface="Times New Roman" panose="02020603050405020304" pitchFamily="18" charset="0"/>
              </a:rPr>
              <a:t>ms</a:t>
            </a:r>
            <a:r>
              <a:rPr lang="tr-TR" baseline="30000" dirty="0">
                <a:latin typeface="Times New Roman" panose="02020603050405020304" pitchFamily="18" charset="0"/>
                <a:cs typeface="Times New Roman" panose="02020603050405020304" pitchFamily="18" charset="0"/>
              </a:rPr>
              <a:t> arasında, devreden geçen yük miktarını bulunuz. </a:t>
            </a:r>
          </a:p>
          <a:p>
            <a:pPr algn="just"/>
            <a:r>
              <a:rPr lang="tr-TR" baseline="30000" dirty="0">
                <a:latin typeface="Times New Roman" panose="02020603050405020304" pitchFamily="18" charset="0"/>
                <a:cs typeface="Times New Roman" panose="02020603050405020304" pitchFamily="18" charset="0"/>
              </a:rPr>
              <a:t>10 </a:t>
            </a:r>
            <a:r>
              <a:rPr lang="tr-TR" baseline="30000" dirty="0" err="1">
                <a:latin typeface="Times New Roman" panose="02020603050405020304" pitchFamily="18" charset="0"/>
                <a:cs typeface="Times New Roman" panose="02020603050405020304" pitchFamily="18" charset="0"/>
              </a:rPr>
              <a:t>ms'deki</a:t>
            </a:r>
            <a:r>
              <a:rPr lang="tr-TR" baseline="30000" dirty="0">
                <a:latin typeface="Times New Roman" panose="02020603050405020304" pitchFamily="18" charset="0"/>
                <a:cs typeface="Times New Roman" panose="02020603050405020304" pitchFamily="18" charset="0"/>
              </a:rPr>
              <a:t> toplam yük miktarını bulunuz.</a:t>
            </a:r>
          </a:p>
        </p:txBody>
      </p:sp>
    </p:spTree>
    <p:extLst>
      <p:ext uri="{BB962C8B-B14F-4D97-AF65-F5344CB8AC3E}">
        <p14:creationId xmlns:p14="http://schemas.microsoft.com/office/powerpoint/2010/main" val="1164306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C7BE5C2-924A-4D6E-AE4E-7EE2ADDCD97D}"/>
              </a:ext>
            </a:extLst>
          </p:cNvPr>
          <p:cNvSpPr>
            <a:spLocks noGrp="1"/>
          </p:cNvSpPr>
          <p:nvPr>
            <p:ph type="title"/>
          </p:nvPr>
        </p:nvSpPr>
        <p:spPr/>
        <p:txBody>
          <a:bodyPr/>
          <a:lstStyle/>
          <a:p>
            <a:r>
              <a:rPr lang="tr-TR" dirty="0">
                <a:latin typeface="BakerSignet BT" panose="020B0502050309030A04" pitchFamily="34" charset="0"/>
              </a:rPr>
              <a:t>3. Elektrik AKIMI</a:t>
            </a:r>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2"/>
          <a:stretch>
            <a:fillRect/>
          </a:stretch>
        </p:blipFill>
        <p:spPr>
          <a:xfrm>
            <a:off x="7515841" y="687474"/>
            <a:ext cx="1055103" cy="1125714"/>
          </a:xfrm>
          <a:prstGeom prst="rect">
            <a:avLst/>
          </a:prstGeom>
        </p:spPr>
      </p:pic>
      <p:pic>
        <p:nvPicPr>
          <p:cNvPr id="5" name="Resim 4">
            <a:extLst>
              <a:ext uri="{FF2B5EF4-FFF2-40B4-BE49-F238E27FC236}">
                <a16:creationId xmlns:a16="http://schemas.microsoft.com/office/drawing/2014/main" id="{129B5B98-99CE-4B5C-A74D-180446FCCEC0}"/>
              </a:ext>
            </a:extLst>
          </p:cNvPr>
          <p:cNvPicPr>
            <a:picLocks noChangeAspect="1"/>
          </p:cNvPicPr>
          <p:nvPr/>
        </p:nvPicPr>
        <p:blipFill>
          <a:blip r:embed="rId3"/>
          <a:stretch>
            <a:fillRect/>
          </a:stretch>
        </p:blipFill>
        <p:spPr>
          <a:xfrm>
            <a:off x="2944824" y="1933808"/>
            <a:ext cx="3254351" cy="1412105"/>
          </a:xfrm>
          <a:prstGeom prst="rect">
            <a:avLst/>
          </a:prstGeom>
        </p:spPr>
      </p:pic>
      <p:pic>
        <p:nvPicPr>
          <p:cNvPr id="11" name="Resim 10">
            <a:extLst>
              <a:ext uri="{FF2B5EF4-FFF2-40B4-BE49-F238E27FC236}">
                <a16:creationId xmlns:a16="http://schemas.microsoft.com/office/drawing/2014/main" id="{72815C16-257E-45A5-8BB5-9170986773B8}"/>
              </a:ext>
            </a:extLst>
          </p:cNvPr>
          <p:cNvPicPr>
            <a:picLocks noChangeAspect="1"/>
          </p:cNvPicPr>
          <p:nvPr/>
        </p:nvPicPr>
        <p:blipFill>
          <a:blip r:embed="rId4"/>
          <a:stretch>
            <a:fillRect/>
          </a:stretch>
        </p:blipFill>
        <p:spPr>
          <a:xfrm>
            <a:off x="1387649" y="3508918"/>
            <a:ext cx="6368700" cy="2900800"/>
          </a:xfrm>
          <a:prstGeom prst="rect">
            <a:avLst/>
          </a:prstGeom>
        </p:spPr>
      </p:pic>
    </p:spTree>
    <p:extLst>
      <p:ext uri="{BB962C8B-B14F-4D97-AF65-F5344CB8AC3E}">
        <p14:creationId xmlns:p14="http://schemas.microsoft.com/office/powerpoint/2010/main" val="1203033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C7BE5C2-924A-4D6E-AE4E-7EE2ADDCD97D}"/>
              </a:ext>
            </a:extLst>
          </p:cNvPr>
          <p:cNvSpPr>
            <a:spLocks noGrp="1"/>
          </p:cNvSpPr>
          <p:nvPr>
            <p:ph type="title"/>
          </p:nvPr>
        </p:nvSpPr>
        <p:spPr/>
        <p:txBody>
          <a:bodyPr/>
          <a:lstStyle/>
          <a:p>
            <a:r>
              <a:rPr lang="tr-TR" dirty="0">
                <a:latin typeface="BakerSignet BT" panose="020B0502050309030A04" pitchFamily="34" charset="0"/>
              </a:rPr>
              <a:t>3. Elektrik AKIMI</a:t>
            </a:r>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2"/>
          <a:stretch>
            <a:fillRect/>
          </a:stretch>
        </p:blipFill>
        <p:spPr>
          <a:xfrm>
            <a:off x="7515841" y="687474"/>
            <a:ext cx="1055103" cy="1125714"/>
          </a:xfrm>
          <a:prstGeom prst="rect">
            <a:avLst/>
          </a:prstGeom>
        </p:spPr>
      </p:pic>
      <p:sp>
        <p:nvSpPr>
          <p:cNvPr id="6" name="Metin kutusu 5">
            <a:extLst>
              <a:ext uri="{FF2B5EF4-FFF2-40B4-BE49-F238E27FC236}">
                <a16:creationId xmlns:a16="http://schemas.microsoft.com/office/drawing/2014/main" id="{2A6BC3BA-AC52-4B55-988F-1BB43976472A}"/>
              </a:ext>
            </a:extLst>
          </p:cNvPr>
          <p:cNvSpPr txBox="1"/>
          <p:nvPr/>
        </p:nvSpPr>
        <p:spPr>
          <a:xfrm>
            <a:off x="581192" y="2005634"/>
            <a:ext cx="902811" cy="369332"/>
          </a:xfrm>
          <a:prstGeom prst="rect">
            <a:avLst/>
          </a:prstGeom>
          <a:noFill/>
        </p:spPr>
        <p:txBody>
          <a:bodyPr wrap="none" rtlCol="0">
            <a:spAutoFit/>
          </a:bodyPr>
          <a:lstStyle/>
          <a:p>
            <a:r>
              <a:rPr lang="tr-TR" b="1" dirty="0">
                <a:solidFill>
                  <a:srgbClr val="FF0000"/>
                </a:solidFill>
                <a:latin typeface="Times New Roman" panose="02020603050405020304" pitchFamily="18" charset="0"/>
                <a:cs typeface="Times New Roman" panose="02020603050405020304" pitchFamily="18" charset="0"/>
              </a:rPr>
              <a:t>Örnek:</a:t>
            </a:r>
          </a:p>
        </p:txBody>
      </p:sp>
      <p:sp>
        <p:nvSpPr>
          <p:cNvPr id="8" name="İçerik Yer Tutucusu 2">
            <a:extLst>
              <a:ext uri="{FF2B5EF4-FFF2-40B4-BE49-F238E27FC236}">
                <a16:creationId xmlns:a16="http://schemas.microsoft.com/office/drawing/2014/main" id="{D3E74E94-C73B-4DDD-82D6-87743D0BC94E}"/>
              </a:ext>
            </a:extLst>
          </p:cNvPr>
          <p:cNvSpPr txBox="1">
            <a:spLocks/>
          </p:cNvSpPr>
          <p:nvPr/>
        </p:nvSpPr>
        <p:spPr>
          <a:xfrm>
            <a:off x="581192" y="3372160"/>
            <a:ext cx="7989752" cy="3630795"/>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tr-TR" baseline="30000" dirty="0">
                <a:latin typeface="Times New Roman" panose="02020603050405020304" pitchFamily="18" charset="0"/>
                <a:cs typeface="Times New Roman" panose="02020603050405020304" pitchFamily="18" charset="0"/>
              </a:rPr>
              <a:t>0 ile 4 saniye arasındaki, devrenin A ucundan giren net yük miktarını, </a:t>
            </a:r>
          </a:p>
          <a:p>
            <a:pPr algn="just"/>
            <a:r>
              <a:rPr lang="tr-TR" baseline="30000" dirty="0">
                <a:latin typeface="Times New Roman" panose="02020603050405020304" pitchFamily="18" charset="0"/>
                <a:cs typeface="Times New Roman" panose="02020603050405020304" pitchFamily="18" charset="0"/>
              </a:rPr>
              <a:t>0 ile 5 saniye arasındaki, devrenin A ucundan giren net yük miktarını bulu­nuz. </a:t>
            </a:r>
          </a:p>
        </p:txBody>
      </p:sp>
      <p:pic>
        <p:nvPicPr>
          <p:cNvPr id="3" name="Resim 2">
            <a:extLst>
              <a:ext uri="{FF2B5EF4-FFF2-40B4-BE49-F238E27FC236}">
                <a16:creationId xmlns:a16="http://schemas.microsoft.com/office/drawing/2014/main" id="{2BAC5DC5-4448-4CC8-808E-7A42749E90C1}"/>
              </a:ext>
            </a:extLst>
          </p:cNvPr>
          <p:cNvPicPr>
            <a:picLocks noChangeAspect="1"/>
          </p:cNvPicPr>
          <p:nvPr/>
        </p:nvPicPr>
        <p:blipFill>
          <a:blip r:embed="rId3"/>
          <a:stretch>
            <a:fillRect/>
          </a:stretch>
        </p:blipFill>
        <p:spPr>
          <a:xfrm>
            <a:off x="2695796" y="2135736"/>
            <a:ext cx="3909483" cy="2388078"/>
          </a:xfrm>
          <a:prstGeom prst="rect">
            <a:avLst/>
          </a:prstGeom>
        </p:spPr>
      </p:pic>
    </p:spTree>
    <p:extLst>
      <p:ext uri="{BB962C8B-B14F-4D97-AF65-F5344CB8AC3E}">
        <p14:creationId xmlns:p14="http://schemas.microsoft.com/office/powerpoint/2010/main" val="1174968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C7BE5C2-924A-4D6E-AE4E-7EE2ADDCD97D}"/>
              </a:ext>
            </a:extLst>
          </p:cNvPr>
          <p:cNvSpPr>
            <a:spLocks noGrp="1"/>
          </p:cNvSpPr>
          <p:nvPr>
            <p:ph type="title"/>
          </p:nvPr>
        </p:nvSpPr>
        <p:spPr/>
        <p:txBody>
          <a:bodyPr/>
          <a:lstStyle/>
          <a:p>
            <a:r>
              <a:rPr lang="tr-TR" dirty="0">
                <a:latin typeface="BakerSignet BT" panose="020B0502050309030A04" pitchFamily="34" charset="0"/>
              </a:rPr>
              <a:t>3. Elektrik AKIMI</a:t>
            </a:r>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2"/>
          <a:stretch>
            <a:fillRect/>
          </a:stretch>
        </p:blipFill>
        <p:spPr>
          <a:xfrm>
            <a:off x="7515841" y="687474"/>
            <a:ext cx="1055103" cy="1125714"/>
          </a:xfrm>
          <a:prstGeom prst="rect">
            <a:avLst/>
          </a:prstGeom>
        </p:spPr>
      </p:pic>
      <p:pic>
        <p:nvPicPr>
          <p:cNvPr id="5" name="Resim 4">
            <a:extLst>
              <a:ext uri="{FF2B5EF4-FFF2-40B4-BE49-F238E27FC236}">
                <a16:creationId xmlns:a16="http://schemas.microsoft.com/office/drawing/2014/main" id="{1D467739-BED4-4F1F-9CB2-9DC4CD490E15}"/>
              </a:ext>
            </a:extLst>
          </p:cNvPr>
          <p:cNvPicPr>
            <a:picLocks noChangeAspect="1"/>
          </p:cNvPicPr>
          <p:nvPr/>
        </p:nvPicPr>
        <p:blipFill>
          <a:blip r:embed="rId3"/>
          <a:stretch>
            <a:fillRect/>
          </a:stretch>
        </p:blipFill>
        <p:spPr>
          <a:xfrm>
            <a:off x="1586926" y="2218554"/>
            <a:ext cx="5800579" cy="4138651"/>
          </a:xfrm>
          <a:prstGeom prst="rect">
            <a:avLst/>
          </a:prstGeom>
        </p:spPr>
      </p:pic>
    </p:spTree>
    <p:extLst>
      <p:ext uri="{BB962C8B-B14F-4D97-AF65-F5344CB8AC3E}">
        <p14:creationId xmlns:p14="http://schemas.microsoft.com/office/powerpoint/2010/main" val="2652705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C7BE5C2-924A-4D6E-AE4E-7EE2ADDCD97D}"/>
              </a:ext>
            </a:extLst>
          </p:cNvPr>
          <p:cNvSpPr>
            <a:spLocks noGrp="1"/>
          </p:cNvSpPr>
          <p:nvPr>
            <p:ph type="title"/>
          </p:nvPr>
        </p:nvSpPr>
        <p:spPr/>
        <p:txBody>
          <a:bodyPr/>
          <a:lstStyle/>
          <a:p>
            <a:r>
              <a:rPr lang="tr-TR" dirty="0">
                <a:latin typeface="BakerSignet BT" panose="020B0502050309030A04" pitchFamily="34" charset="0"/>
              </a:rPr>
              <a:t>3. Elektrik AKIMI</a:t>
            </a:r>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2"/>
          <a:stretch>
            <a:fillRect/>
          </a:stretch>
        </p:blipFill>
        <p:spPr>
          <a:xfrm>
            <a:off x="7515841" y="687474"/>
            <a:ext cx="1055103" cy="1125714"/>
          </a:xfrm>
          <a:prstGeom prst="rect">
            <a:avLst/>
          </a:prstGeom>
        </p:spPr>
      </p:pic>
      <p:sp>
        <p:nvSpPr>
          <p:cNvPr id="6" name="Metin kutusu 5">
            <a:extLst>
              <a:ext uri="{FF2B5EF4-FFF2-40B4-BE49-F238E27FC236}">
                <a16:creationId xmlns:a16="http://schemas.microsoft.com/office/drawing/2014/main" id="{2A6BC3BA-AC52-4B55-988F-1BB43976472A}"/>
              </a:ext>
            </a:extLst>
          </p:cNvPr>
          <p:cNvSpPr txBox="1"/>
          <p:nvPr/>
        </p:nvSpPr>
        <p:spPr>
          <a:xfrm>
            <a:off x="581192" y="2005634"/>
            <a:ext cx="902811" cy="369332"/>
          </a:xfrm>
          <a:prstGeom prst="rect">
            <a:avLst/>
          </a:prstGeom>
          <a:noFill/>
        </p:spPr>
        <p:txBody>
          <a:bodyPr wrap="none" rtlCol="0">
            <a:spAutoFit/>
          </a:bodyPr>
          <a:lstStyle/>
          <a:p>
            <a:r>
              <a:rPr lang="tr-TR" b="1" dirty="0">
                <a:solidFill>
                  <a:srgbClr val="FF0000"/>
                </a:solidFill>
                <a:latin typeface="Times New Roman" panose="02020603050405020304" pitchFamily="18" charset="0"/>
                <a:cs typeface="Times New Roman" panose="02020603050405020304" pitchFamily="18" charset="0"/>
              </a:rPr>
              <a:t>Örnek:</a:t>
            </a:r>
          </a:p>
        </p:txBody>
      </p:sp>
      <p:sp>
        <p:nvSpPr>
          <p:cNvPr id="8" name="İçerik Yer Tutucusu 2">
            <a:extLst>
              <a:ext uri="{FF2B5EF4-FFF2-40B4-BE49-F238E27FC236}">
                <a16:creationId xmlns:a16="http://schemas.microsoft.com/office/drawing/2014/main" id="{D3E74E94-C73B-4DDD-82D6-87743D0BC94E}"/>
              </a:ext>
            </a:extLst>
          </p:cNvPr>
          <p:cNvSpPr txBox="1">
            <a:spLocks/>
          </p:cNvSpPr>
          <p:nvPr/>
        </p:nvSpPr>
        <p:spPr>
          <a:xfrm>
            <a:off x="581192" y="3372160"/>
            <a:ext cx="7989752" cy="3630795"/>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tr-TR" baseline="30000" dirty="0">
                <a:latin typeface="Times New Roman" panose="02020603050405020304" pitchFamily="18" charset="0"/>
                <a:cs typeface="Times New Roman" panose="02020603050405020304" pitchFamily="18" charset="0"/>
              </a:rPr>
              <a:t>Şekilde bir devrenin yük  değişimi verilmiştir. Bu devrenin akımını bulunuz.</a:t>
            </a:r>
          </a:p>
        </p:txBody>
      </p:sp>
      <p:pic>
        <p:nvPicPr>
          <p:cNvPr id="5" name="Resim 4">
            <a:extLst>
              <a:ext uri="{FF2B5EF4-FFF2-40B4-BE49-F238E27FC236}">
                <a16:creationId xmlns:a16="http://schemas.microsoft.com/office/drawing/2014/main" id="{EA360FDD-FE30-47E5-95CD-F41E605B8C12}"/>
              </a:ext>
            </a:extLst>
          </p:cNvPr>
          <p:cNvPicPr>
            <a:picLocks noChangeAspect="1"/>
          </p:cNvPicPr>
          <p:nvPr/>
        </p:nvPicPr>
        <p:blipFill>
          <a:blip r:embed="rId3"/>
          <a:stretch>
            <a:fillRect/>
          </a:stretch>
        </p:blipFill>
        <p:spPr>
          <a:xfrm>
            <a:off x="2854935" y="2069165"/>
            <a:ext cx="2856055" cy="2176229"/>
          </a:xfrm>
          <a:prstGeom prst="rect">
            <a:avLst/>
          </a:prstGeom>
        </p:spPr>
      </p:pic>
    </p:spTree>
    <p:extLst>
      <p:ext uri="{BB962C8B-B14F-4D97-AF65-F5344CB8AC3E}">
        <p14:creationId xmlns:p14="http://schemas.microsoft.com/office/powerpoint/2010/main" val="4246718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C7BE5C2-924A-4D6E-AE4E-7EE2ADDCD97D}"/>
              </a:ext>
            </a:extLst>
          </p:cNvPr>
          <p:cNvSpPr>
            <a:spLocks noGrp="1"/>
          </p:cNvSpPr>
          <p:nvPr>
            <p:ph type="title"/>
          </p:nvPr>
        </p:nvSpPr>
        <p:spPr/>
        <p:txBody>
          <a:bodyPr/>
          <a:lstStyle/>
          <a:p>
            <a:r>
              <a:rPr lang="tr-TR" dirty="0">
                <a:latin typeface="BakerSignet BT" panose="020B0502050309030A04" pitchFamily="34" charset="0"/>
              </a:rPr>
              <a:t>3. Elektrik AKIMI</a:t>
            </a:r>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2"/>
          <a:stretch>
            <a:fillRect/>
          </a:stretch>
        </p:blipFill>
        <p:spPr>
          <a:xfrm>
            <a:off x="7515841" y="687474"/>
            <a:ext cx="1055103" cy="1125714"/>
          </a:xfrm>
          <a:prstGeom prst="rect">
            <a:avLst/>
          </a:prstGeom>
        </p:spPr>
      </p:pic>
      <p:pic>
        <p:nvPicPr>
          <p:cNvPr id="5" name="Resim 4">
            <a:extLst>
              <a:ext uri="{FF2B5EF4-FFF2-40B4-BE49-F238E27FC236}">
                <a16:creationId xmlns:a16="http://schemas.microsoft.com/office/drawing/2014/main" id="{EA360FDD-FE30-47E5-95CD-F41E605B8C12}"/>
              </a:ext>
            </a:extLst>
          </p:cNvPr>
          <p:cNvPicPr>
            <a:picLocks noChangeAspect="1"/>
          </p:cNvPicPr>
          <p:nvPr/>
        </p:nvPicPr>
        <p:blipFill>
          <a:blip r:embed="rId3"/>
          <a:stretch>
            <a:fillRect/>
          </a:stretch>
        </p:blipFill>
        <p:spPr>
          <a:xfrm>
            <a:off x="2854935" y="2069165"/>
            <a:ext cx="2856055" cy="2176229"/>
          </a:xfrm>
          <a:prstGeom prst="rect">
            <a:avLst/>
          </a:prstGeom>
        </p:spPr>
      </p:pic>
      <p:pic>
        <p:nvPicPr>
          <p:cNvPr id="3" name="Resim 2">
            <a:extLst>
              <a:ext uri="{FF2B5EF4-FFF2-40B4-BE49-F238E27FC236}">
                <a16:creationId xmlns:a16="http://schemas.microsoft.com/office/drawing/2014/main" id="{9D30E396-8B21-4C12-A130-1714C5D2D9A3}"/>
              </a:ext>
            </a:extLst>
          </p:cNvPr>
          <p:cNvPicPr>
            <a:picLocks noChangeAspect="1"/>
          </p:cNvPicPr>
          <p:nvPr/>
        </p:nvPicPr>
        <p:blipFill>
          <a:blip r:embed="rId4"/>
          <a:stretch>
            <a:fillRect/>
          </a:stretch>
        </p:blipFill>
        <p:spPr>
          <a:xfrm>
            <a:off x="461279" y="4262773"/>
            <a:ext cx="7920721" cy="1722485"/>
          </a:xfrm>
          <a:prstGeom prst="rect">
            <a:avLst/>
          </a:prstGeom>
        </p:spPr>
      </p:pic>
    </p:spTree>
    <p:extLst>
      <p:ext uri="{BB962C8B-B14F-4D97-AF65-F5344CB8AC3E}">
        <p14:creationId xmlns:p14="http://schemas.microsoft.com/office/powerpoint/2010/main" val="1835748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C7BE5C2-924A-4D6E-AE4E-7EE2ADDCD97D}"/>
              </a:ext>
            </a:extLst>
          </p:cNvPr>
          <p:cNvSpPr>
            <a:spLocks noGrp="1"/>
          </p:cNvSpPr>
          <p:nvPr>
            <p:ph type="title"/>
          </p:nvPr>
        </p:nvSpPr>
        <p:spPr/>
        <p:txBody>
          <a:bodyPr/>
          <a:lstStyle/>
          <a:p>
            <a:r>
              <a:rPr lang="tr-TR" dirty="0">
                <a:latin typeface="BakerSignet BT" panose="020B0502050309030A04" pitchFamily="34" charset="0"/>
              </a:rPr>
              <a:t>3. Elektrik AKIMI</a:t>
            </a:r>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2"/>
          <a:stretch>
            <a:fillRect/>
          </a:stretch>
        </p:blipFill>
        <p:spPr>
          <a:xfrm>
            <a:off x="7515841" y="687474"/>
            <a:ext cx="1055103" cy="1125714"/>
          </a:xfrm>
          <a:prstGeom prst="rect">
            <a:avLst/>
          </a:prstGeom>
        </p:spPr>
      </p:pic>
      <p:sp>
        <p:nvSpPr>
          <p:cNvPr id="6" name="Metin kutusu 5">
            <a:extLst>
              <a:ext uri="{FF2B5EF4-FFF2-40B4-BE49-F238E27FC236}">
                <a16:creationId xmlns:a16="http://schemas.microsoft.com/office/drawing/2014/main" id="{2A6BC3BA-AC52-4B55-988F-1BB43976472A}"/>
              </a:ext>
            </a:extLst>
          </p:cNvPr>
          <p:cNvSpPr txBox="1"/>
          <p:nvPr/>
        </p:nvSpPr>
        <p:spPr>
          <a:xfrm>
            <a:off x="581192" y="2005634"/>
            <a:ext cx="902811" cy="369332"/>
          </a:xfrm>
          <a:prstGeom prst="rect">
            <a:avLst/>
          </a:prstGeom>
          <a:noFill/>
        </p:spPr>
        <p:txBody>
          <a:bodyPr wrap="none" rtlCol="0">
            <a:spAutoFit/>
          </a:bodyPr>
          <a:lstStyle/>
          <a:p>
            <a:r>
              <a:rPr lang="tr-TR" b="1" dirty="0">
                <a:solidFill>
                  <a:srgbClr val="FF0000"/>
                </a:solidFill>
                <a:latin typeface="Times New Roman" panose="02020603050405020304" pitchFamily="18" charset="0"/>
                <a:cs typeface="Times New Roman" panose="02020603050405020304" pitchFamily="18" charset="0"/>
              </a:rPr>
              <a:t>Örnek:</a:t>
            </a:r>
          </a:p>
        </p:txBody>
      </p:sp>
      <p:pic>
        <p:nvPicPr>
          <p:cNvPr id="3" name="Resim 2">
            <a:extLst>
              <a:ext uri="{FF2B5EF4-FFF2-40B4-BE49-F238E27FC236}">
                <a16:creationId xmlns:a16="http://schemas.microsoft.com/office/drawing/2014/main" id="{E51D40B0-32ED-48E5-9DCD-8E4456854DAF}"/>
              </a:ext>
            </a:extLst>
          </p:cNvPr>
          <p:cNvPicPr>
            <a:picLocks noChangeAspect="1"/>
          </p:cNvPicPr>
          <p:nvPr/>
        </p:nvPicPr>
        <p:blipFill>
          <a:blip r:embed="rId3"/>
          <a:stretch>
            <a:fillRect/>
          </a:stretch>
        </p:blipFill>
        <p:spPr>
          <a:xfrm>
            <a:off x="0" y="3119486"/>
            <a:ext cx="9144000" cy="2078860"/>
          </a:xfrm>
          <a:prstGeom prst="rect">
            <a:avLst/>
          </a:prstGeom>
        </p:spPr>
      </p:pic>
    </p:spTree>
    <p:extLst>
      <p:ext uri="{BB962C8B-B14F-4D97-AF65-F5344CB8AC3E}">
        <p14:creationId xmlns:p14="http://schemas.microsoft.com/office/powerpoint/2010/main" val="985488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C7BE5C2-924A-4D6E-AE4E-7EE2ADDCD97D}"/>
              </a:ext>
            </a:extLst>
          </p:cNvPr>
          <p:cNvSpPr>
            <a:spLocks noGrp="1"/>
          </p:cNvSpPr>
          <p:nvPr>
            <p:ph type="title"/>
          </p:nvPr>
        </p:nvSpPr>
        <p:spPr/>
        <p:txBody>
          <a:bodyPr/>
          <a:lstStyle/>
          <a:p>
            <a:r>
              <a:rPr lang="tr-TR" dirty="0">
                <a:latin typeface="BakerSignet BT" panose="020B0502050309030A04" pitchFamily="34" charset="0"/>
              </a:rPr>
              <a:t>4. AKIM YOĞUNLUĞU</a:t>
            </a:r>
          </a:p>
        </p:txBody>
      </p:sp>
      <mc:AlternateContent xmlns:mc="http://schemas.openxmlformats.org/markup-compatibility/2006" xmlns:a14="http://schemas.microsoft.com/office/drawing/2010/main">
        <mc:Choice Requires="a14">
          <p:sp>
            <p:nvSpPr>
              <p:cNvPr id="3" name="İçerik Yer Tutucusu 2">
                <a:extLst>
                  <a:ext uri="{FF2B5EF4-FFF2-40B4-BE49-F238E27FC236}">
                    <a16:creationId xmlns:a16="http://schemas.microsoft.com/office/drawing/2014/main" id="{EE330925-0D88-4D4C-A6C2-2CD61C52FA25}"/>
                  </a:ext>
                </a:extLst>
              </p:cNvPr>
              <p:cNvSpPr>
                <a:spLocks noGrp="1"/>
              </p:cNvSpPr>
              <p:nvPr>
                <p:ph idx="1"/>
              </p:nvPr>
            </p:nvSpPr>
            <p:spPr/>
            <p:txBody>
              <a:bodyPr>
                <a:normAutofit/>
              </a:bodyPr>
              <a:lstStyle/>
              <a:p>
                <a:pPr algn="just"/>
                <a:r>
                  <a:rPr lang="tr-TR" dirty="0">
                    <a:latin typeface="Times New Roman" panose="02020603050405020304" pitchFamily="18" charset="0"/>
                    <a:cs typeface="Times New Roman" panose="02020603050405020304" pitchFamily="18" charset="0"/>
                  </a:rPr>
                  <a:t>Bir iletkenin 1 mm</a:t>
                </a:r>
                <a:r>
                  <a:rPr lang="tr-TR" baseline="30000" dirty="0">
                    <a:latin typeface="Times New Roman" panose="02020603050405020304" pitchFamily="18" charset="0"/>
                    <a:cs typeface="Times New Roman" panose="02020603050405020304" pitchFamily="18" charset="0"/>
                  </a:rPr>
                  <a:t>2</a:t>
                </a:r>
                <a:r>
                  <a:rPr lang="tr-TR" dirty="0">
                    <a:latin typeface="Times New Roman" panose="02020603050405020304" pitchFamily="18" charset="0"/>
                    <a:cs typeface="Times New Roman" panose="02020603050405020304" pitchFamily="18" charset="0"/>
                  </a:rPr>
                  <a:t> kesitinden geçen elektrik akımına akım yoğunluğu de­nir. J ile gösterilir ve iletken kesitlerinin hesaplanmasında kullanılır. </a:t>
                </a:r>
              </a:p>
              <a:p>
                <a:pPr algn="just"/>
                <a:endParaRPr lang="tr-TR" dirty="0">
                  <a:latin typeface="Times New Roman" panose="02020603050405020304" pitchFamily="18" charset="0"/>
                  <a:cs typeface="Times New Roman" panose="02020603050405020304" pitchFamily="18" charset="0"/>
                </a:endParaRPr>
              </a:p>
              <a:p>
                <a:pPr algn="just"/>
                <a:r>
                  <a:rPr lang="tr-TR" dirty="0">
                    <a:cs typeface="Times New Roman" panose="02020603050405020304" pitchFamily="18" charset="0"/>
                  </a:rPr>
                  <a:t>J</a:t>
                </a:r>
                <a14:m>
                  <m:oMath xmlns:m="http://schemas.openxmlformats.org/officeDocument/2006/math">
                    <m:r>
                      <a:rPr lang="en-US" i="1" smtClean="0">
                        <a:latin typeface="Cambria Math" panose="02040503050406030204" pitchFamily="18" charset="0"/>
                        <a:cs typeface="Times New Roman" panose="02020603050405020304" pitchFamily="18" charset="0"/>
                      </a:rPr>
                      <m:t>=</m:t>
                    </m:r>
                    <m:f>
                      <m:fPr>
                        <m:ctrlPr>
                          <a:rPr lang="en-US" i="1" smtClean="0">
                            <a:latin typeface="Cambria Math" panose="02040503050406030204" pitchFamily="18" charset="0"/>
                            <a:cs typeface="Times New Roman" panose="02020603050405020304" pitchFamily="18" charset="0"/>
                          </a:rPr>
                        </m:ctrlPr>
                      </m:fPr>
                      <m:num>
                        <m:r>
                          <a:rPr lang="tr-TR" b="0" i="1" smtClean="0">
                            <a:latin typeface="Cambria Math" panose="02040503050406030204" pitchFamily="18" charset="0"/>
                            <a:cs typeface="Times New Roman" panose="02020603050405020304" pitchFamily="18" charset="0"/>
                          </a:rPr>
                          <m:t>𝐼</m:t>
                        </m:r>
                      </m:num>
                      <m:den>
                        <m:r>
                          <a:rPr lang="tr-TR" b="0" i="1" smtClean="0">
                            <a:latin typeface="Cambria Math" panose="02040503050406030204" pitchFamily="18" charset="0"/>
                            <a:cs typeface="Times New Roman" panose="02020603050405020304" pitchFamily="18" charset="0"/>
                          </a:rPr>
                          <m:t>𝑆</m:t>
                        </m:r>
                      </m:den>
                    </m:f>
                  </m:oMath>
                </a14:m>
                <a:endParaRPr lang="tr-TR" dirty="0">
                  <a:latin typeface="Times New Roman" panose="02020603050405020304" pitchFamily="18" charset="0"/>
                  <a:cs typeface="Times New Roman" panose="02020603050405020304" pitchFamily="18" charset="0"/>
                </a:endParaRPr>
              </a:p>
              <a:p>
                <a:pPr marL="0" indent="0" algn="just">
                  <a:buNone/>
                </a:pPr>
                <a:r>
                  <a:rPr lang="tr-TR" dirty="0">
                    <a:latin typeface="Times New Roman" panose="02020603050405020304" pitchFamily="18" charset="0"/>
                    <a:cs typeface="Times New Roman" panose="02020603050405020304" pitchFamily="18" charset="0"/>
                  </a:rPr>
                  <a:t>I = Amper cinsinden iletkenden geçen akım şiddeti </a:t>
                </a:r>
              </a:p>
              <a:p>
                <a:pPr marL="0" indent="0" algn="just">
                  <a:buNone/>
                </a:pPr>
                <a:r>
                  <a:rPr lang="tr-TR" dirty="0">
                    <a:latin typeface="Times New Roman" panose="02020603050405020304" pitchFamily="18" charset="0"/>
                    <a:cs typeface="Times New Roman" panose="02020603050405020304" pitchFamily="18" charset="0"/>
                  </a:rPr>
                  <a:t>S = mm</a:t>
                </a:r>
                <a:r>
                  <a:rPr lang="tr-TR" baseline="30000" dirty="0">
                    <a:latin typeface="Times New Roman" panose="02020603050405020304" pitchFamily="18" charset="0"/>
                    <a:cs typeface="Times New Roman" panose="02020603050405020304" pitchFamily="18" charset="0"/>
                  </a:rPr>
                  <a:t>2</a:t>
                </a:r>
                <a:r>
                  <a:rPr lang="tr-TR" dirty="0">
                    <a:latin typeface="Times New Roman" panose="02020603050405020304" pitchFamily="18" charset="0"/>
                    <a:cs typeface="Times New Roman" panose="02020603050405020304" pitchFamily="18" charset="0"/>
                  </a:rPr>
                  <a:t> cinsinden iletkenin kesiti </a:t>
                </a:r>
              </a:p>
              <a:p>
                <a:pPr marL="0" indent="0" algn="just">
                  <a:buNone/>
                </a:pPr>
                <a:r>
                  <a:rPr lang="tr-TR" dirty="0">
                    <a:latin typeface="Times New Roman" panose="02020603050405020304" pitchFamily="18" charset="0"/>
                    <a:cs typeface="Times New Roman" panose="02020603050405020304" pitchFamily="18" charset="0"/>
                  </a:rPr>
                  <a:t>J = A/mm</a:t>
                </a:r>
                <a:r>
                  <a:rPr lang="tr-TR" baseline="30000" dirty="0">
                    <a:latin typeface="Times New Roman" panose="02020603050405020304" pitchFamily="18" charset="0"/>
                    <a:cs typeface="Times New Roman" panose="02020603050405020304" pitchFamily="18" charset="0"/>
                  </a:rPr>
                  <a:t>2</a:t>
                </a:r>
                <a:r>
                  <a:rPr lang="tr-TR" dirty="0">
                    <a:latin typeface="Times New Roman" panose="02020603050405020304" pitchFamily="18" charset="0"/>
                    <a:cs typeface="Times New Roman" panose="02020603050405020304" pitchFamily="18" charset="0"/>
                  </a:rPr>
                  <a:t> cinsinden akım yoğunluğu </a:t>
                </a:r>
              </a:p>
              <a:p>
                <a:pPr marL="0" indent="0" algn="just">
                  <a:buNone/>
                </a:pPr>
                <a:endParaRPr lang="tr-TR" dirty="0">
                  <a:latin typeface="Times New Roman" panose="02020603050405020304" pitchFamily="18" charset="0"/>
                  <a:cs typeface="Times New Roman" panose="02020603050405020304" pitchFamily="18" charset="0"/>
                </a:endParaRPr>
              </a:p>
            </p:txBody>
          </p:sp>
        </mc:Choice>
        <mc:Fallback xmlns="">
          <p:sp>
            <p:nvSpPr>
              <p:cNvPr id="3" name="İçerik Yer Tutucusu 2">
                <a:extLst>
                  <a:ext uri="{FF2B5EF4-FFF2-40B4-BE49-F238E27FC236}">
                    <a16:creationId xmlns:a14="http://schemas.microsoft.com/office/drawing/2010/main" xmlns="" xmlns:a16="http://schemas.microsoft.com/office/drawing/2014/main" id="{EE330925-0D88-4D4C-A6C2-2CD61C52FA25}"/>
                  </a:ext>
                </a:extLst>
              </p:cNvPr>
              <p:cNvSpPr>
                <a:spLocks noGrp="1" noRot="1" noChangeAspect="1" noMove="1" noResize="1" noEditPoints="1" noAdjustHandles="1" noChangeArrowheads="1" noChangeShapeType="1" noTextEdit="1"/>
              </p:cNvSpPr>
              <p:nvPr>
                <p:ph idx="1"/>
              </p:nvPr>
            </p:nvSpPr>
            <p:spPr>
              <a:blipFill>
                <a:blip r:embed="rId2"/>
                <a:stretch>
                  <a:fillRect l="-610" r="-610"/>
                </a:stretch>
              </a:blipFill>
            </p:spPr>
            <p:txBody>
              <a:bodyPr/>
              <a:lstStyle/>
              <a:p>
                <a:r>
                  <a:rPr lang="tr-TR">
                    <a:noFill/>
                  </a:rPr>
                  <a:t> </a:t>
                </a:r>
              </a:p>
            </p:txBody>
          </p:sp>
        </mc:Fallback>
      </mc:AlternateContent>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3"/>
          <a:stretch>
            <a:fillRect/>
          </a:stretch>
        </p:blipFill>
        <p:spPr>
          <a:xfrm>
            <a:off x="7515841" y="687474"/>
            <a:ext cx="1055103" cy="1125714"/>
          </a:xfrm>
          <a:prstGeom prst="rect">
            <a:avLst/>
          </a:prstGeom>
        </p:spPr>
      </p:pic>
    </p:spTree>
    <p:extLst>
      <p:ext uri="{BB962C8B-B14F-4D97-AF65-F5344CB8AC3E}">
        <p14:creationId xmlns:p14="http://schemas.microsoft.com/office/powerpoint/2010/main" val="2851787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C7BE5C2-924A-4D6E-AE4E-7EE2ADDCD97D}"/>
              </a:ext>
            </a:extLst>
          </p:cNvPr>
          <p:cNvSpPr>
            <a:spLocks noGrp="1"/>
          </p:cNvSpPr>
          <p:nvPr>
            <p:ph type="title"/>
          </p:nvPr>
        </p:nvSpPr>
        <p:spPr/>
        <p:txBody>
          <a:bodyPr/>
          <a:lstStyle/>
          <a:p>
            <a:r>
              <a:rPr lang="tr-TR" dirty="0">
                <a:latin typeface="BakerSignet BT" panose="020B0502050309030A04" pitchFamily="34" charset="0"/>
              </a:rPr>
              <a:t>1. Statik Elektrik</a:t>
            </a:r>
          </a:p>
        </p:txBody>
      </p:sp>
      <p:sp>
        <p:nvSpPr>
          <p:cNvPr id="3" name="İçerik Yer Tutucusu 2">
            <a:extLst>
              <a:ext uri="{FF2B5EF4-FFF2-40B4-BE49-F238E27FC236}">
                <a16:creationId xmlns:a16="http://schemas.microsoft.com/office/drawing/2014/main" id="{EE330925-0D88-4D4C-A6C2-2CD61C52FA25}"/>
              </a:ext>
            </a:extLst>
          </p:cNvPr>
          <p:cNvSpPr>
            <a:spLocks noGrp="1"/>
          </p:cNvSpPr>
          <p:nvPr>
            <p:ph idx="1"/>
          </p:nvPr>
        </p:nvSpPr>
        <p:spPr/>
        <p:txBody>
          <a:bodyPr/>
          <a:lstStyle/>
          <a:p>
            <a:pPr algn="just"/>
            <a:r>
              <a:rPr lang="tr-TR" dirty="0">
                <a:latin typeface="Times New Roman" panose="02020603050405020304" pitchFamily="18" charset="0"/>
                <a:cs typeface="Times New Roman" panose="02020603050405020304" pitchFamily="18" charset="0"/>
              </a:rPr>
              <a:t>Maddenin yapı taşına atom denir. Herhangi bir yolla kendisinden daha basit maddelere dönüştürülemeyen saf maddelere ise </a:t>
            </a:r>
            <a:r>
              <a:rPr lang="tr-TR" b="1" dirty="0">
                <a:solidFill>
                  <a:srgbClr val="FF0000"/>
                </a:solidFill>
                <a:latin typeface="Times New Roman" panose="02020603050405020304" pitchFamily="18" charset="0"/>
                <a:cs typeface="Times New Roman" panose="02020603050405020304" pitchFamily="18" charset="0"/>
              </a:rPr>
              <a:t>ELEMENT</a:t>
            </a:r>
            <a:r>
              <a:rPr lang="tr-TR" dirty="0">
                <a:latin typeface="Times New Roman" panose="02020603050405020304" pitchFamily="18" charset="0"/>
                <a:cs typeface="Times New Roman" panose="02020603050405020304" pitchFamily="18" charset="0"/>
              </a:rPr>
              <a:t> denir. Atom, bir elemen­tin tüm özelliklerini taşıyan en basit birimdir. Atomun çekirdeğinde ( +) yüklü pro­tonlar ve yüksüz nötronlar bulunur. Bir elementin atomlarındaki proton sayısına o elementin atom numarası, proton ve nötron sayılarının toplamına ise kütle numarası denir. Yüksüz bir atomda proton sayısı, elektron sayısına eşittir.</a:t>
            </a:r>
          </a:p>
          <a:p>
            <a:pPr algn="just"/>
            <a:r>
              <a:rPr lang="tr-TR" dirty="0">
                <a:latin typeface="Times New Roman" panose="02020603050405020304" pitchFamily="18" charset="0"/>
                <a:cs typeface="Times New Roman" panose="02020603050405020304" pitchFamily="18" charset="0"/>
              </a:rPr>
              <a:t>Bir atomda; protonun (+), elektronun (-) yüklü olması demek bunların elekt­rik yükleriyle yüklü olduğunu göstermektedir.</a:t>
            </a:r>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2"/>
          <a:stretch>
            <a:fillRect/>
          </a:stretch>
        </p:blipFill>
        <p:spPr>
          <a:xfrm>
            <a:off x="7515841" y="687474"/>
            <a:ext cx="1055103" cy="1125714"/>
          </a:xfrm>
          <a:prstGeom prst="rect">
            <a:avLst/>
          </a:prstGeom>
        </p:spPr>
      </p:pic>
    </p:spTree>
    <p:extLst>
      <p:ext uri="{BB962C8B-B14F-4D97-AF65-F5344CB8AC3E}">
        <p14:creationId xmlns:p14="http://schemas.microsoft.com/office/powerpoint/2010/main" val="21844294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C7BE5C2-924A-4D6E-AE4E-7EE2ADDCD97D}"/>
              </a:ext>
            </a:extLst>
          </p:cNvPr>
          <p:cNvSpPr>
            <a:spLocks noGrp="1"/>
          </p:cNvSpPr>
          <p:nvPr>
            <p:ph type="title"/>
          </p:nvPr>
        </p:nvSpPr>
        <p:spPr/>
        <p:txBody>
          <a:bodyPr/>
          <a:lstStyle/>
          <a:p>
            <a:r>
              <a:rPr lang="tr-TR" dirty="0">
                <a:latin typeface="BakerSignet BT" panose="020B0502050309030A04" pitchFamily="34" charset="0"/>
              </a:rPr>
              <a:t>4. AKIM YOĞUNLUĞU</a:t>
            </a:r>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2"/>
          <a:stretch>
            <a:fillRect/>
          </a:stretch>
        </p:blipFill>
        <p:spPr>
          <a:xfrm>
            <a:off x="7515841" y="687474"/>
            <a:ext cx="1055103" cy="1125714"/>
          </a:xfrm>
          <a:prstGeom prst="rect">
            <a:avLst/>
          </a:prstGeom>
        </p:spPr>
      </p:pic>
      <p:sp>
        <p:nvSpPr>
          <p:cNvPr id="7" name="Metin kutusu 6">
            <a:extLst>
              <a:ext uri="{FF2B5EF4-FFF2-40B4-BE49-F238E27FC236}">
                <a16:creationId xmlns:a16="http://schemas.microsoft.com/office/drawing/2014/main" id="{32CA9CAD-FDC5-4B43-BB2D-25FE132D5E79}"/>
              </a:ext>
            </a:extLst>
          </p:cNvPr>
          <p:cNvSpPr txBox="1"/>
          <p:nvPr/>
        </p:nvSpPr>
        <p:spPr>
          <a:xfrm>
            <a:off x="581192" y="2125949"/>
            <a:ext cx="902811" cy="369332"/>
          </a:xfrm>
          <a:prstGeom prst="rect">
            <a:avLst/>
          </a:prstGeom>
          <a:noFill/>
        </p:spPr>
        <p:txBody>
          <a:bodyPr wrap="none" rtlCol="0">
            <a:spAutoFit/>
          </a:bodyPr>
          <a:lstStyle/>
          <a:p>
            <a:r>
              <a:rPr lang="tr-TR" b="1" dirty="0">
                <a:solidFill>
                  <a:srgbClr val="FF0000"/>
                </a:solidFill>
                <a:latin typeface="Times New Roman" panose="02020603050405020304" pitchFamily="18" charset="0"/>
                <a:cs typeface="Times New Roman" panose="02020603050405020304" pitchFamily="18" charset="0"/>
              </a:rPr>
              <a:t>Örnek:</a:t>
            </a:r>
          </a:p>
        </p:txBody>
      </p:sp>
      <p:pic>
        <p:nvPicPr>
          <p:cNvPr id="8" name="Resim 7">
            <a:extLst>
              <a:ext uri="{FF2B5EF4-FFF2-40B4-BE49-F238E27FC236}">
                <a16:creationId xmlns:a16="http://schemas.microsoft.com/office/drawing/2014/main" id="{1AC9A20D-6C49-4541-8F81-D3DA2DA633E2}"/>
              </a:ext>
            </a:extLst>
          </p:cNvPr>
          <p:cNvPicPr>
            <a:picLocks noChangeAspect="1"/>
          </p:cNvPicPr>
          <p:nvPr/>
        </p:nvPicPr>
        <p:blipFill rotWithShape="1">
          <a:blip r:embed="rId3"/>
          <a:srcRect b="48533"/>
          <a:stretch/>
        </p:blipFill>
        <p:spPr>
          <a:xfrm>
            <a:off x="1101184" y="3138632"/>
            <a:ext cx="6797251" cy="703452"/>
          </a:xfrm>
          <a:prstGeom prst="rect">
            <a:avLst/>
          </a:prstGeom>
        </p:spPr>
      </p:pic>
    </p:spTree>
    <p:extLst>
      <p:ext uri="{BB962C8B-B14F-4D97-AF65-F5344CB8AC3E}">
        <p14:creationId xmlns:p14="http://schemas.microsoft.com/office/powerpoint/2010/main" val="3166544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C7BE5C2-924A-4D6E-AE4E-7EE2ADDCD97D}"/>
              </a:ext>
            </a:extLst>
          </p:cNvPr>
          <p:cNvSpPr>
            <a:spLocks noGrp="1"/>
          </p:cNvSpPr>
          <p:nvPr>
            <p:ph type="title"/>
          </p:nvPr>
        </p:nvSpPr>
        <p:spPr/>
        <p:txBody>
          <a:bodyPr/>
          <a:lstStyle/>
          <a:p>
            <a:r>
              <a:rPr lang="tr-TR" dirty="0">
                <a:latin typeface="BakerSignet BT" panose="020B0502050309030A04" pitchFamily="34" charset="0"/>
              </a:rPr>
              <a:t>4. AKIM YOĞUNLUĞU</a:t>
            </a:r>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2"/>
          <a:stretch>
            <a:fillRect/>
          </a:stretch>
        </p:blipFill>
        <p:spPr>
          <a:xfrm>
            <a:off x="7515841" y="687474"/>
            <a:ext cx="1055103" cy="1125714"/>
          </a:xfrm>
          <a:prstGeom prst="rect">
            <a:avLst/>
          </a:prstGeom>
        </p:spPr>
      </p:pic>
      <p:pic>
        <p:nvPicPr>
          <p:cNvPr id="8" name="Resim 7">
            <a:extLst>
              <a:ext uri="{FF2B5EF4-FFF2-40B4-BE49-F238E27FC236}">
                <a16:creationId xmlns:a16="http://schemas.microsoft.com/office/drawing/2014/main" id="{1AC9A20D-6C49-4541-8F81-D3DA2DA633E2}"/>
              </a:ext>
            </a:extLst>
          </p:cNvPr>
          <p:cNvPicPr>
            <a:picLocks noChangeAspect="1"/>
          </p:cNvPicPr>
          <p:nvPr/>
        </p:nvPicPr>
        <p:blipFill>
          <a:blip r:embed="rId3"/>
          <a:stretch>
            <a:fillRect/>
          </a:stretch>
        </p:blipFill>
        <p:spPr>
          <a:xfrm>
            <a:off x="1101184" y="3138632"/>
            <a:ext cx="6797251" cy="1366800"/>
          </a:xfrm>
          <a:prstGeom prst="rect">
            <a:avLst/>
          </a:prstGeom>
        </p:spPr>
      </p:pic>
    </p:spTree>
    <p:extLst>
      <p:ext uri="{BB962C8B-B14F-4D97-AF65-F5344CB8AC3E}">
        <p14:creationId xmlns:p14="http://schemas.microsoft.com/office/powerpoint/2010/main" val="28050603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C7BE5C2-924A-4D6E-AE4E-7EE2ADDCD97D}"/>
              </a:ext>
            </a:extLst>
          </p:cNvPr>
          <p:cNvSpPr>
            <a:spLocks noGrp="1"/>
          </p:cNvSpPr>
          <p:nvPr>
            <p:ph type="title"/>
          </p:nvPr>
        </p:nvSpPr>
        <p:spPr/>
        <p:txBody>
          <a:bodyPr/>
          <a:lstStyle/>
          <a:p>
            <a:r>
              <a:rPr lang="tr-TR" dirty="0">
                <a:latin typeface="BakerSignet BT" panose="020B0502050309030A04" pitchFamily="34" charset="0"/>
              </a:rPr>
              <a:t>4. AKIM YOĞUNLUĞU</a:t>
            </a:r>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2"/>
          <a:stretch>
            <a:fillRect/>
          </a:stretch>
        </p:blipFill>
        <p:spPr>
          <a:xfrm>
            <a:off x="7515841" y="687474"/>
            <a:ext cx="1055103" cy="1125714"/>
          </a:xfrm>
          <a:prstGeom prst="rect">
            <a:avLst/>
          </a:prstGeom>
        </p:spPr>
      </p:pic>
      <p:sp>
        <p:nvSpPr>
          <p:cNvPr id="7" name="Metin kutusu 6">
            <a:extLst>
              <a:ext uri="{FF2B5EF4-FFF2-40B4-BE49-F238E27FC236}">
                <a16:creationId xmlns:a16="http://schemas.microsoft.com/office/drawing/2014/main" id="{32CA9CAD-FDC5-4B43-BB2D-25FE132D5E79}"/>
              </a:ext>
            </a:extLst>
          </p:cNvPr>
          <p:cNvSpPr txBox="1"/>
          <p:nvPr/>
        </p:nvSpPr>
        <p:spPr>
          <a:xfrm>
            <a:off x="581192" y="2125949"/>
            <a:ext cx="902811" cy="369332"/>
          </a:xfrm>
          <a:prstGeom prst="rect">
            <a:avLst/>
          </a:prstGeom>
          <a:noFill/>
        </p:spPr>
        <p:txBody>
          <a:bodyPr wrap="none" rtlCol="0">
            <a:spAutoFit/>
          </a:bodyPr>
          <a:lstStyle/>
          <a:p>
            <a:r>
              <a:rPr lang="tr-TR" b="1" dirty="0">
                <a:solidFill>
                  <a:srgbClr val="FF0000"/>
                </a:solidFill>
                <a:latin typeface="Times New Roman" panose="02020603050405020304" pitchFamily="18" charset="0"/>
                <a:cs typeface="Times New Roman" panose="02020603050405020304" pitchFamily="18" charset="0"/>
              </a:rPr>
              <a:t>Örnek:</a:t>
            </a:r>
          </a:p>
        </p:txBody>
      </p:sp>
      <p:pic>
        <p:nvPicPr>
          <p:cNvPr id="3" name="Resim 2">
            <a:extLst>
              <a:ext uri="{FF2B5EF4-FFF2-40B4-BE49-F238E27FC236}">
                <a16:creationId xmlns:a16="http://schemas.microsoft.com/office/drawing/2014/main" id="{22E7D4C0-DF17-493E-9E3D-3869A0A6076D}"/>
              </a:ext>
            </a:extLst>
          </p:cNvPr>
          <p:cNvPicPr>
            <a:picLocks noChangeAspect="1"/>
          </p:cNvPicPr>
          <p:nvPr/>
        </p:nvPicPr>
        <p:blipFill rotWithShape="1">
          <a:blip r:embed="rId3"/>
          <a:srcRect b="51871"/>
          <a:stretch/>
        </p:blipFill>
        <p:spPr>
          <a:xfrm>
            <a:off x="581192" y="3135800"/>
            <a:ext cx="7727401" cy="722326"/>
          </a:xfrm>
          <a:prstGeom prst="rect">
            <a:avLst/>
          </a:prstGeom>
        </p:spPr>
      </p:pic>
    </p:spTree>
    <p:extLst>
      <p:ext uri="{BB962C8B-B14F-4D97-AF65-F5344CB8AC3E}">
        <p14:creationId xmlns:p14="http://schemas.microsoft.com/office/powerpoint/2010/main" val="1846439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C7BE5C2-924A-4D6E-AE4E-7EE2ADDCD97D}"/>
              </a:ext>
            </a:extLst>
          </p:cNvPr>
          <p:cNvSpPr>
            <a:spLocks noGrp="1"/>
          </p:cNvSpPr>
          <p:nvPr>
            <p:ph type="title"/>
          </p:nvPr>
        </p:nvSpPr>
        <p:spPr/>
        <p:txBody>
          <a:bodyPr/>
          <a:lstStyle/>
          <a:p>
            <a:r>
              <a:rPr lang="tr-TR" dirty="0">
                <a:latin typeface="BakerSignet BT" panose="020B0502050309030A04" pitchFamily="34" charset="0"/>
              </a:rPr>
              <a:t>4. AKIM YOĞUNLUĞU</a:t>
            </a:r>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2"/>
          <a:stretch>
            <a:fillRect/>
          </a:stretch>
        </p:blipFill>
        <p:spPr>
          <a:xfrm>
            <a:off x="7515841" y="687474"/>
            <a:ext cx="1055103" cy="1125714"/>
          </a:xfrm>
          <a:prstGeom prst="rect">
            <a:avLst/>
          </a:prstGeom>
        </p:spPr>
      </p:pic>
      <p:pic>
        <p:nvPicPr>
          <p:cNvPr id="3" name="Resim 2">
            <a:extLst>
              <a:ext uri="{FF2B5EF4-FFF2-40B4-BE49-F238E27FC236}">
                <a16:creationId xmlns:a16="http://schemas.microsoft.com/office/drawing/2014/main" id="{22E7D4C0-DF17-493E-9E3D-3869A0A6076D}"/>
              </a:ext>
            </a:extLst>
          </p:cNvPr>
          <p:cNvPicPr>
            <a:picLocks noChangeAspect="1"/>
          </p:cNvPicPr>
          <p:nvPr/>
        </p:nvPicPr>
        <p:blipFill>
          <a:blip r:embed="rId3"/>
          <a:stretch>
            <a:fillRect/>
          </a:stretch>
        </p:blipFill>
        <p:spPr>
          <a:xfrm>
            <a:off x="581192" y="3135800"/>
            <a:ext cx="7727401" cy="1500800"/>
          </a:xfrm>
          <a:prstGeom prst="rect">
            <a:avLst/>
          </a:prstGeom>
        </p:spPr>
      </p:pic>
    </p:spTree>
    <p:extLst>
      <p:ext uri="{BB962C8B-B14F-4D97-AF65-F5344CB8AC3E}">
        <p14:creationId xmlns:p14="http://schemas.microsoft.com/office/powerpoint/2010/main" val="36420875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C7BE5C2-924A-4D6E-AE4E-7EE2ADDCD97D}"/>
              </a:ext>
            </a:extLst>
          </p:cNvPr>
          <p:cNvSpPr>
            <a:spLocks noGrp="1"/>
          </p:cNvSpPr>
          <p:nvPr>
            <p:ph type="title"/>
          </p:nvPr>
        </p:nvSpPr>
        <p:spPr/>
        <p:txBody>
          <a:bodyPr/>
          <a:lstStyle/>
          <a:p>
            <a:r>
              <a:rPr lang="tr-TR" dirty="0">
                <a:latin typeface="BakerSignet BT" panose="020B0502050309030A04" pitchFamily="34" charset="0"/>
              </a:rPr>
              <a:t>5. Gerilim (potansiyel farkı)</a:t>
            </a:r>
          </a:p>
        </p:txBody>
      </p:sp>
      <mc:AlternateContent xmlns:mc="http://schemas.openxmlformats.org/markup-compatibility/2006" xmlns:a14="http://schemas.microsoft.com/office/drawing/2010/main">
        <mc:Choice Requires="a14">
          <p:sp>
            <p:nvSpPr>
              <p:cNvPr id="3" name="İçerik Yer Tutucusu 2">
                <a:extLst>
                  <a:ext uri="{FF2B5EF4-FFF2-40B4-BE49-F238E27FC236}">
                    <a16:creationId xmlns:a16="http://schemas.microsoft.com/office/drawing/2014/main" id="{EE330925-0D88-4D4C-A6C2-2CD61C52FA25}"/>
                  </a:ext>
                </a:extLst>
              </p:cNvPr>
              <p:cNvSpPr>
                <a:spLocks noGrp="1"/>
              </p:cNvSpPr>
              <p:nvPr>
                <p:ph idx="1"/>
              </p:nvPr>
            </p:nvSpPr>
            <p:spPr/>
            <p:txBody>
              <a:bodyPr>
                <a:normAutofit/>
              </a:bodyPr>
              <a:lstStyle/>
              <a:p>
                <a:pPr marL="0" indent="0" algn="just">
                  <a:buNone/>
                </a:pPr>
                <a:endParaRPr lang="tr-TR" dirty="0">
                  <a:latin typeface="Times New Roman" panose="02020603050405020304" pitchFamily="18" charset="0"/>
                  <a:cs typeface="Times New Roman" panose="02020603050405020304" pitchFamily="18" charset="0"/>
                </a:endParaRPr>
              </a:p>
              <a:p>
                <a:pPr algn="just"/>
                <a:endParaRPr lang="tr-TR" dirty="0">
                  <a:latin typeface="Times New Roman" panose="02020603050405020304" pitchFamily="18" charset="0"/>
                  <a:cs typeface="Times New Roman" panose="02020603050405020304" pitchFamily="18" charset="0"/>
                </a:endParaRPr>
              </a:p>
              <a:p>
                <a:pPr algn="just"/>
                <a:r>
                  <a:rPr lang="tr-TR" dirty="0">
                    <a:latin typeface="Times New Roman" panose="02020603050405020304" pitchFamily="18" charset="0"/>
                    <a:cs typeface="Times New Roman" panose="02020603050405020304" pitchFamily="18" charset="0"/>
                  </a:rPr>
                  <a:t>Devrede, elektrik akımını meydana getiren kuv­vettir. </a:t>
                </a:r>
              </a:p>
              <a:p>
                <a:pPr algn="just"/>
                <a:r>
                  <a:rPr lang="tr-TR" dirty="0">
                    <a:latin typeface="Times New Roman" panose="02020603050405020304" pitchFamily="18" charset="0"/>
                    <a:cs typeface="Times New Roman" panose="02020603050405020304" pitchFamily="18" charset="0"/>
                  </a:rPr>
                  <a:t>Herhangi bir A, B noktaları arasındaki gerilim, 1 </a:t>
                </a:r>
                <a:r>
                  <a:rPr lang="tr-TR" dirty="0" err="1">
                    <a:latin typeface="Times New Roman" panose="02020603050405020304" pitchFamily="18" charset="0"/>
                    <a:cs typeface="Times New Roman" panose="02020603050405020304" pitchFamily="18" charset="0"/>
                  </a:rPr>
                  <a:t>Coulomb'luk</a:t>
                </a:r>
                <a:r>
                  <a:rPr lang="tr-TR" dirty="0">
                    <a:latin typeface="Times New Roman" panose="02020603050405020304" pitchFamily="18" charset="0"/>
                    <a:cs typeface="Times New Roman" panose="02020603050405020304" pitchFamily="18" charset="0"/>
                  </a:rPr>
                  <a:t> birim yükün A'dan B'ye götürülmesiyle yapılan iştir. Gerilimin birimi </a:t>
                </a:r>
                <a:r>
                  <a:rPr lang="tr-TR" dirty="0" err="1">
                    <a:latin typeface="Times New Roman" panose="02020603050405020304" pitchFamily="18" charset="0"/>
                    <a:cs typeface="Times New Roman" panose="02020603050405020304" pitchFamily="18" charset="0"/>
                  </a:rPr>
                  <a:t>Volt'tur</a:t>
                </a:r>
                <a:r>
                  <a:rPr lang="tr-TR" dirty="0">
                    <a:latin typeface="Times New Roman" panose="02020603050405020304" pitchFamily="18" charset="0"/>
                    <a:cs typeface="Times New Roman" panose="02020603050405020304" pitchFamily="18" charset="0"/>
                  </a:rPr>
                  <a:t>. U ile gösterilir.  </a:t>
                </a:r>
              </a:p>
              <a:p>
                <a:pPr algn="just"/>
                <a:r>
                  <a:rPr lang="tr-TR" dirty="0">
                    <a:cs typeface="Times New Roman" panose="02020603050405020304" pitchFamily="18" charset="0"/>
                  </a:rPr>
                  <a:t>U</a:t>
                </a:r>
                <a14:m>
                  <m:oMath xmlns:m="http://schemas.openxmlformats.org/officeDocument/2006/math">
                    <m:r>
                      <a:rPr lang="en-US" i="1">
                        <a:latin typeface="Cambria Math" panose="02040503050406030204" pitchFamily="18" charset="0"/>
                        <a:cs typeface="Times New Roman" panose="02020603050405020304" pitchFamily="18" charset="0"/>
                      </a:rPr>
                      <m:t>=</m:t>
                    </m:r>
                    <m:f>
                      <m:fPr>
                        <m:ctrlPr>
                          <a:rPr lang="en-US" i="1">
                            <a:latin typeface="Cambria Math" panose="02040503050406030204" pitchFamily="18" charset="0"/>
                            <a:cs typeface="Times New Roman" panose="02020603050405020304" pitchFamily="18" charset="0"/>
                          </a:rPr>
                        </m:ctrlPr>
                      </m:fPr>
                      <m:num>
                        <m:r>
                          <a:rPr lang="tr-TR" i="1">
                            <a:latin typeface="Cambria Math" panose="02040503050406030204" pitchFamily="18" charset="0"/>
                            <a:cs typeface="Times New Roman" panose="02020603050405020304" pitchFamily="18" charset="0"/>
                          </a:rPr>
                          <m:t>𝑊</m:t>
                        </m:r>
                      </m:num>
                      <m:den>
                        <m:r>
                          <a:rPr lang="tr-TR" i="1">
                            <a:latin typeface="Cambria Math" panose="02040503050406030204" pitchFamily="18" charset="0"/>
                            <a:cs typeface="Times New Roman" panose="02020603050405020304" pitchFamily="18" charset="0"/>
                          </a:rPr>
                          <m:t>𝑞</m:t>
                        </m:r>
                      </m:den>
                    </m:f>
                  </m:oMath>
                </a14:m>
                <a:r>
                  <a:rPr lang="tr-TR" dirty="0">
                    <a:latin typeface="Times New Roman" panose="02020603050405020304" pitchFamily="18" charset="0"/>
                    <a:cs typeface="Times New Roman" panose="02020603050405020304" pitchFamily="18" charset="0"/>
                  </a:rPr>
                  <a:t> , </a:t>
                </a:r>
                <a:r>
                  <a:rPr lang="tr-TR" dirty="0">
                    <a:cs typeface="Times New Roman" panose="02020603050405020304" pitchFamily="18" charset="0"/>
                  </a:rPr>
                  <a:t>U</a:t>
                </a:r>
                <a14:m>
                  <m:oMath xmlns:m="http://schemas.openxmlformats.org/officeDocument/2006/math">
                    <m:r>
                      <a:rPr lang="en-US" i="1">
                        <a:latin typeface="Cambria Math" panose="02040503050406030204" pitchFamily="18" charset="0"/>
                        <a:cs typeface="Times New Roman" panose="02020603050405020304" pitchFamily="18" charset="0"/>
                      </a:rPr>
                      <m:t>=</m:t>
                    </m:r>
                    <m:f>
                      <m:fPr>
                        <m:ctrlPr>
                          <a:rPr lang="en-US" i="1">
                            <a:latin typeface="Cambria Math" panose="02040503050406030204" pitchFamily="18" charset="0"/>
                            <a:cs typeface="Times New Roman" panose="02020603050405020304" pitchFamily="18" charset="0"/>
                          </a:rPr>
                        </m:ctrlPr>
                      </m:fPr>
                      <m:num>
                        <m:r>
                          <a:rPr lang="tr-TR" i="1">
                            <a:latin typeface="Cambria Math" panose="02040503050406030204" pitchFamily="18" charset="0"/>
                            <a:cs typeface="Times New Roman" panose="02020603050405020304" pitchFamily="18" charset="0"/>
                          </a:rPr>
                          <m:t>𝑑𝑊</m:t>
                        </m:r>
                      </m:num>
                      <m:den>
                        <m:r>
                          <a:rPr lang="tr-TR" i="1">
                            <a:latin typeface="Cambria Math" panose="02040503050406030204" pitchFamily="18" charset="0"/>
                            <a:cs typeface="Times New Roman" panose="02020603050405020304" pitchFamily="18" charset="0"/>
                          </a:rPr>
                          <m:t>𝑑𝑞</m:t>
                        </m:r>
                      </m:den>
                    </m:f>
                  </m:oMath>
                </a14:m>
                <a:endParaRPr lang="tr-TR" dirty="0">
                  <a:latin typeface="Times New Roman" panose="02020603050405020304" pitchFamily="18" charset="0"/>
                  <a:cs typeface="Times New Roman" panose="02020603050405020304" pitchFamily="18" charset="0"/>
                </a:endParaRPr>
              </a:p>
            </p:txBody>
          </p:sp>
        </mc:Choice>
        <mc:Fallback xmlns="">
          <p:sp>
            <p:nvSpPr>
              <p:cNvPr id="3" name="İçerik Yer Tutucusu 2">
                <a:extLst>
                  <a:ext uri="{FF2B5EF4-FFF2-40B4-BE49-F238E27FC236}">
                    <a16:creationId xmlns:a14="http://schemas.microsoft.com/office/drawing/2010/main" xmlns="" xmlns:a16="http://schemas.microsoft.com/office/drawing/2014/main" id="{EE330925-0D88-4D4C-A6C2-2CD61C52FA25}"/>
                  </a:ext>
                </a:extLst>
              </p:cNvPr>
              <p:cNvSpPr>
                <a:spLocks noGrp="1" noRot="1" noChangeAspect="1" noMove="1" noResize="1" noEditPoints="1" noAdjustHandles="1" noChangeArrowheads="1" noChangeShapeType="1" noTextEdit="1"/>
              </p:cNvSpPr>
              <p:nvPr>
                <p:ph idx="1"/>
              </p:nvPr>
            </p:nvSpPr>
            <p:spPr>
              <a:blipFill>
                <a:blip r:embed="rId2"/>
                <a:stretch>
                  <a:fillRect l="-305" r="-610"/>
                </a:stretch>
              </a:blipFill>
            </p:spPr>
            <p:txBody>
              <a:bodyPr/>
              <a:lstStyle/>
              <a:p>
                <a:r>
                  <a:rPr lang="tr-TR">
                    <a:noFill/>
                  </a:rPr>
                  <a:t> </a:t>
                </a:r>
              </a:p>
            </p:txBody>
          </p:sp>
        </mc:Fallback>
      </mc:AlternateContent>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3"/>
          <a:stretch>
            <a:fillRect/>
          </a:stretch>
        </p:blipFill>
        <p:spPr>
          <a:xfrm>
            <a:off x="7515841" y="687474"/>
            <a:ext cx="1055103" cy="1125714"/>
          </a:xfrm>
          <a:prstGeom prst="rect">
            <a:avLst/>
          </a:prstGeom>
        </p:spPr>
      </p:pic>
      <p:pic>
        <p:nvPicPr>
          <p:cNvPr id="5" name="Resim 4">
            <a:extLst>
              <a:ext uri="{FF2B5EF4-FFF2-40B4-BE49-F238E27FC236}">
                <a16:creationId xmlns:a16="http://schemas.microsoft.com/office/drawing/2014/main" id="{9033213A-5347-4ABE-9895-AAF16BA4AD2E}"/>
              </a:ext>
            </a:extLst>
          </p:cNvPr>
          <p:cNvPicPr>
            <a:picLocks noChangeAspect="1"/>
          </p:cNvPicPr>
          <p:nvPr/>
        </p:nvPicPr>
        <p:blipFill>
          <a:blip r:embed="rId4"/>
          <a:stretch>
            <a:fillRect/>
          </a:stretch>
        </p:blipFill>
        <p:spPr>
          <a:xfrm>
            <a:off x="3306811" y="2001134"/>
            <a:ext cx="2187610" cy="1017554"/>
          </a:xfrm>
          <a:prstGeom prst="rect">
            <a:avLst/>
          </a:prstGeom>
        </p:spPr>
      </p:pic>
    </p:spTree>
    <p:extLst>
      <p:ext uri="{BB962C8B-B14F-4D97-AF65-F5344CB8AC3E}">
        <p14:creationId xmlns:p14="http://schemas.microsoft.com/office/powerpoint/2010/main" val="24895824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C7BE5C2-924A-4D6E-AE4E-7EE2ADDCD97D}"/>
              </a:ext>
            </a:extLst>
          </p:cNvPr>
          <p:cNvSpPr>
            <a:spLocks noGrp="1"/>
          </p:cNvSpPr>
          <p:nvPr>
            <p:ph type="title"/>
          </p:nvPr>
        </p:nvSpPr>
        <p:spPr/>
        <p:txBody>
          <a:bodyPr/>
          <a:lstStyle/>
          <a:p>
            <a:r>
              <a:rPr lang="tr-TR" dirty="0">
                <a:latin typeface="BakerSignet BT" panose="020B0502050309030A04" pitchFamily="34" charset="0"/>
              </a:rPr>
              <a:t>5. Gerilim (potansiyel farkı)</a:t>
            </a:r>
          </a:p>
        </p:txBody>
      </p:sp>
      <mc:AlternateContent xmlns:mc="http://schemas.openxmlformats.org/markup-compatibility/2006" xmlns:a14="http://schemas.microsoft.com/office/drawing/2010/main">
        <mc:Choice Requires="a14">
          <p:sp>
            <p:nvSpPr>
              <p:cNvPr id="3" name="İçerik Yer Tutucusu 2">
                <a:extLst>
                  <a:ext uri="{FF2B5EF4-FFF2-40B4-BE49-F238E27FC236}">
                    <a16:creationId xmlns:a16="http://schemas.microsoft.com/office/drawing/2014/main" id="{EE330925-0D88-4D4C-A6C2-2CD61C52FA25}"/>
                  </a:ext>
                </a:extLst>
              </p:cNvPr>
              <p:cNvSpPr>
                <a:spLocks noGrp="1"/>
              </p:cNvSpPr>
              <p:nvPr>
                <p:ph idx="1"/>
              </p:nvPr>
            </p:nvSpPr>
            <p:spPr/>
            <p:txBody>
              <a:bodyPr>
                <a:normAutofit/>
              </a:bodyPr>
              <a:lstStyle/>
              <a:p>
                <a:pPr algn="just"/>
                <a:endParaRPr lang="tr-TR" dirty="0">
                  <a:latin typeface="Times New Roman" panose="02020603050405020304" pitchFamily="18" charset="0"/>
                  <a:cs typeface="Times New Roman" panose="02020603050405020304" pitchFamily="18" charset="0"/>
                </a:endParaRPr>
              </a:p>
              <a:p>
                <a:pPr algn="just"/>
                <a:r>
                  <a:rPr lang="tr-TR" dirty="0">
                    <a:latin typeface="Times New Roman" panose="02020603050405020304" pitchFamily="18" charset="0"/>
                    <a:cs typeface="Times New Roman" panose="02020603050405020304" pitchFamily="18" charset="0"/>
                  </a:rPr>
                  <a:t>A - B noktaları arasındaki gerilim, U</a:t>
                </a:r>
                <a:r>
                  <a:rPr lang="tr-TR" baseline="-25000" dirty="0">
                    <a:latin typeface="Times New Roman" panose="02020603050405020304" pitchFamily="18" charset="0"/>
                    <a:cs typeface="Times New Roman" panose="02020603050405020304" pitchFamily="18" charset="0"/>
                  </a:rPr>
                  <a:t>AB</a:t>
                </a:r>
                <a:r>
                  <a:rPr lang="tr-TR" dirty="0">
                    <a:latin typeface="Times New Roman" panose="02020603050405020304" pitchFamily="18" charset="0"/>
                    <a:cs typeface="Times New Roman" panose="02020603050405020304" pitchFamily="18" charset="0"/>
                  </a:rPr>
                  <a:t> = U</a:t>
                </a:r>
                <a:r>
                  <a:rPr lang="tr-TR" baseline="-25000" dirty="0">
                    <a:latin typeface="Times New Roman" panose="02020603050405020304" pitchFamily="18" charset="0"/>
                    <a:cs typeface="Times New Roman" panose="02020603050405020304" pitchFamily="18" charset="0"/>
                  </a:rPr>
                  <a:t>A</a:t>
                </a:r>
                <a:r>
                  <a:rPr lang="tr-TR" dirty="0">
                    <a:latin typeface="Times New Roman" panose="02020603050405020304" pitchFamily="18" charset="0"/>
                    <a:cs typeface="Times New Roman" panose="02020603050405020304" pitchFamily="18" charset="0"/>
                  </a:rPr>
                  <a:t> - U</a:t>
                </a:r>
                <a:r>
                  <a:rPr lang="tr-TR" baseline="-25000" dirty="0">
                    <a:latin typeface="Times New Roman" panose="02020603050405020304" pitchFamily="18" charset="0"/>
                    <a:cs typeface="Times New Roman" panose="02020603050405020304" pitchFamily="18" charset="0"/>
                  </a:rPr>
                  <a:t>B</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dir</a:t>
                </a:r>
                <a:endParaRPr lang="tr-TR" dirty="0">
                  <a:latin typeface="Times New Roman" panose="02020603050405020304" pitchFamily="18" charset="0"/>
                  <a:cs typeface="Times New Roman" panose="02020603050405020304" pitchFamily="18" charset="0"/>
                </a:endParaRPr>
              </a:p>
              <a:p>
                <a:pPr algn="just"/>
                <a:r>
                  <a:rPr lang="tr-TR" dirty="0">
                    <a:latin typeface="Times New Roman" panose="02020603050405020304" pitchFamily="18" charset="0"/>
                    <a:cs typeface="Times New Roman" panose="02020603050405020304" pitchFamily="18" charset="0"/>
                  </a:rPr>
                  <a:t>Örneğin, A noktasının potansiyeli </a:t>
                </a:r>
                <a14:m>
                  <m:oMath xmlns:m="http://schemas.openxmlformats.org/officeDocument/2006/math">
                    <m:sSub>
                      <m:sSubPr>
                        <m:ctrlPr>
                          <a:rPr lang="tr-TR" i="1" smtClean="0">
                            <a:latin typeface="Cambria Math" panose="02040503050406030204" pitchFamily="18" charset="0"/>
                            <a:cs typeface="Times New Roman" panose="02020603050405020304" pitchFamily="18" charset="0"/>
                          </a:rPr>
                        </m:ctrlPr>
                      </m:sSubPr>
                      <m:e>
                        <m:r>
                          <a:rPr lang="tr-TR" b="0" i="1" smtClean="0">
                            <a:latin typeface="Cambria Math" panose="02040503050406030204" pitchFamily="18" charset="0"/>
                            <a:cs typeface="Times New Roman" panose="02020603050405020304" pitchFamily="18" charset="0"/>
                          </a:rPr>
                          <m:t>𝑈</m:t>
                        </m:r>
                      </m:e>
                      <m:sub>
                        <m:r>
                          <a:rPr lang="tr-TR" b="0" i="1" smtClean="0">
                            <a:latin typeface="Cambria Math" panose="02040503050406030204" pitchFamily="18" charset="0"/>
                            <a:cs typeface="Times New Roman" panose="02020603050405020304" pitchFamily="18" charset="0"/>
                          </a:rPr>
                          <m:t>𝐴</m:t>
                        </m:r>
                      </m:sub>
                    </m:sSub>
                  </m:oMath>
                </a14:m>
                <a:r>
                  <a:rPr lang="tr-TR" dirty="0">
                    <a:latin typeface="Times New Roman" panose="02020603050405020304" pitchFamily="18" charset="0"/>
                    <a:cs typeface="Times New Roman" panose="02020603050405020304" pitchFamily="18" charset="0"/>
                  </a:rPr>
                  <a:t>= +8 V, B noktasının potansiyel farkı -2 V ise, A - B noktaları arasındaki potansiyel farkı U</a:t>
                </a:r>
                <a:r>
                  <a:rPr lang="tr-TR" baseline="-25000" dirty="0">
                    <a:latin typeface="Times New Roman" panose="02020603050405020304" pitchFamily="18" charset="0"/>
                    <a:cs typeface="Times New Roman" panose="02020603050405020304" pitchFamily="18" charset="0"/>
                  </a:rPr>
                  <a:t>AB</a:t>
                </a:r>
                <a:r>
                  <a:rPr lang="tr-TR" dirty="0">
                    <a:latin typeface="Times New Roman" panose="02020603050405020304" pitchFamily="18" charset="0"/>
                    <a:cs typeface="Times New Roman" panose="02020603050405020304" pitchFamily="18" charset="0"/>
                  </a:rPr>
                  <a:t> = U</a:t>
                </a:r>
                <a:r>
                  <a:rPr lang="tr-TR" baseline="-25000" dirty="0">
                    <a:latin typeface="Times New Roman" panose="02020603050405020304" pitchFamily="18" charset="0"/>
                    <a:cs typeface="Times New Roman" panose="02020603050405020304" pitchFamily="18" charset="0"/>
                  </a:rPr>
                  <a:t>A </a:t>
                </a:r>
                <a:r>
                  <a:rPr lang="tr-TR" dirty="0">
                    <a:latin typeface="Times New Roman" panose="02020603050405020304" pitchFamily="18" charset="0"/>
                    <a:cs typeface="Times New Roman" panose="02020603050405020304" pitchFamily="18" charset="0"/>
                  </a:rPr>
                  <a:t>- U</a:t>
                </a:r>
                <a:r>
                  <a:rPr lang="tr-TR" baseline="-25000" dirty="0">
                    <a:latin typeface="Times New Roman" panose="02020603050405020304" pitchFamily="18" charset="0"/>
                    <a:cs typeface="Times New Roman" panose="02020603050405020304" pitchFamily="18" charset="0"/>
                  </a:rPr>
                  <a:t>B</a:t>
                </a:r>
                <a:r>
                  <a:rPr lang="tr-TR" dirty="0">
                    <a:latin typeface="Times New Roman" panose="02020603050405020304" pitchFamily="18" charset="0"/>
                    <a:cs typeface="Times New Roman" panose="02020603050405020304" pitchFamily="18" charset="0"/>
                  </a:rPr>
                  <a:t> = 8 - (-2) = 10 Volt 'tur. </a:t>
                </a:r>
              </a:p>
              <a:p>
                <a:pPr algn="just"/>
                <a:r>
                  <a:rPr lang="tr-TR" dirty="0">
                    <a:latin typeface="Times New Roman" panose="02020603050405020304" pitchFamily="18" charset="0"/>
                    <a:cs typeface="Times New Roman" panose="02020603050405020304" pitchFamily="18" charset="0"/>
                  </a:rPr>
                  <a:t>1 </a:t>
                </a:r>
                <a:r>
                  <a:rPr lang="tr-TR" dirty="0" err="1">
                    <a:latin typeface="Times New Roman" panose="02020603050405020304" pitchFamily="18" charset="0"/>
                    <a:cs typeface="Times New Roman" panose="02020603050405020304" pitchFamily="18" charset="0"/>
                  </a:rPr>
                  <a:t>Coulomb'luk</a:t>
                </a:r>
                <a:r>
                  <a:rPr lang="tr-TR" dirty="0">
                    <a:latin typeface="Times New Roman" panose="02020603050405020304" pitchFamily="18" charset="0"/>
                    <a:cs typeface="Times New Roman" panose="02020603050405020304" pitchFamily="18" charset="0"/>
                  </a:rPr>
                  <a:t> yükü, A noktasından B noktasına götürmek için yapılan iş 1 </a:t>
                </a:r>
                <a:r>
                  <a:rPr lang="tr-TR" dirty="0" err="1">
                    <a:latin typeface="Times New Roman" panose="02020603050405020304" pitchFamily="18" charset="0"/>
                    <a:cs typeface="Times New Roman" panose="02020603050405020304" pitchFamily="18" charset="0"/>
                  </a:rPr>
                  <a:t>Joule</a:t>
                </a:r>
                <a:r>
                  <a:rPr lang="tr-TR" dirty="0">
                    <a:latin typeface="Times New Roman" panose="02020603050405020304" pitchFamily="18" charset="0"/>
                    <a:cs typeface="Times New Roman" panose="02020603050405020304" pitchFamily="18" charset="0"/>
                  </a:rPr>
                  <a:t> ise A, B noktalan arasındaki gerilim 1 </a:t>
                </a:r>
                <a:r>
                  <a:rPr lang="tr-TR" dirty="0" err="1">
                    <a:latin typeface="Times New Roman" panose="02020603050405020304" pitchFamily="18" charset="0"/>
                    <a:cs typeface="Times New Roman" panose="02020603050405020304" pitchFamily="18" charset="0"/>
                  </a:rPr>
                  <a:t>Volt'tur</a:t>
                </a:r>
                <a:r>
                  <a:rPr lang="tr-TR" dirty="0">
                    <a:latin typeface="Times New Roman" panose="02020603050405020304" pitchFamily="18" charset="0"/>
                    <a:cs typeface="Times New Roman" panose="02020603050405020304" pitchFamily="18" charset="0"/>
                  </a:rPr>
                  <a:t>. Elektrik yükleri yüksek potansiyelli noktadan düşük potansiyelli noktaya doğru akarlar. </a:t>
                </a:r>
              </a:p>
            </p:txBody>
          </p:sp>
        </mc:Choice>
        <mc:Fallback xmlns="">
          <p:sp>
            <p:nvSpPr>
              <p:cNvPr id="3" name="İçerik Yer Tutucusu 2">
                <a:extLst>
                  <a:ext uri="{FF2B5EF4-FFF2-40B4-BE49-F238E27FC236}">
                    <a16:creationId xmlns:a16="http://schemas.microsoft.com/office/drawing/2014/main" id="{EE330925-0D88-4D4C-A6C2-2CD61C52FA25}"/>
                  </a:ext>
                </a:extLst>
              </p:cNvPr>
              <p:cNvSpPr>
                <a:spLocks noGrp="1" noRot="1" noChangeAspect="1" noMove="1" noResize="1" noEditPoints="1" noAdjustHandles="1" noChangeArrowheads="1" noChangeShapeType="1" noTextEdit="1"/>
              </p:cNvSpPr>
              <p:nvPr>
                <p:ph idx="1"/>
              </p:nvPr>
            </p:nvSpPr>
            <p:spPr>
              <a:blipFill>
                <a:blip r:embed="rId2"/>
                <a:stretch>
                  <a:fillRect l="-305" r="-610"/>
                </a:stretch>
              </a:blipFill>
            </p:spPr>
            <p:txBody>
              <a:bodyPr/>
              <a:lstStyle/>
              <a:p>
                <a:r>
                  <a:rPr lang="tr-TR">
                    <a:noFill/>
                  </a:rPr>
                  <a:t> </a:t>
                </a:r>
              </a:p>
            </p:txBody>
          </p:sp>
        </mc:Fallback>
      </mc:AlternateContent>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3"/>
          <a:stretch>
            <a:fillRect/>
          </a:stretch>
        </p:blipFill>
        <p:spPr>
          <a:xfrm>
            <a:off x="7515841" y="687474"/>
            <a:ext cx="1055103" cy="1125714"/>
          </a:xfrm>
          <a:prstGeom prst="rect">
            <a:avLst/>
          </a:prstGeom>
        </p:spPr>
      </p:pic>
    </p:spTree>
    <p:extLst>
      <p:ext uri="{BB962C8B-B14F-4D97-AF65-F5344CB8AC3E}">
        <p14:creationId xmlns:p14="http://schemas.microsoft.com/office/powerpoint/2010/main" val="30376405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C7BE5C2-924A-4D6E-AE4E-7EE2ADDCD97D}"/>
              </a:ext>
            </a:extLst>
          </p:cNvPr>
          <p:cNvSpPr>
            <a:spLocks noGrp="1"/>
          </p:cNvSpPr>
          <p:nvPr>
            <p:ph type="title"/>
          </p:nvPr>
        </p:nvSpPr>
        <p:spPr/>
        <p:txBody>
          <a:bodyPr/>
          <a:lstStyle/>
          <a:p>
            <a:r>
              <a:rPr lang="tr-TR" dirty="0">
                <a:latin typeface="BakerSignet BT" panose="020B0502050309030A04" pitchFamily="34" charset="0"/>
              </a:rPr>
              <a:t>6. Akım yönü</a:t>
            </a:r>
          </a:p>
        </p:txBody>
      </p:sp>
      <p:sp>
        <p:nvSpPr>
          <p:cNvPr id="3" name="İçerik Yer Tutucusu 2">
            <a:extLst>
              <a:ext uri="{FF2B5EF4-FFF2-40B4-BE49-F238E27FC236}">
                <a16:creationId xmlns:a16="http://schemas.microsoft.com/office/drawing/2014/main" id="{EE330925-0D88-4D4C-A6C2-2CD61C52FA25}"/>
              </a:ext>
            </a:extLst>
          </p:cNvPr>
          <p:cNvSpPr>
            <a:spLocks noGrp="1"/>
          </p:cNvSpPr>
          <p:nvPr>
            <p:ph idx="1"/>
          </p:nvPr>
        </p:nvSpPr>
        <p:spPr/>
        <p:txBody>
          <a:bodyPr>
            <a:normAutofit/>
          </a:bodyPr>
          <a:lstStyle/>
          <a:p>
            <a:pPr algn="just"/>
            <a:endParaRPr lang="tr-TR" dirty="0">
              <a:latin typeface="Times New Roman" panose="02020603050405020304" pitchFamily="18" charset="0"/>
              <a:cs typeface="Times New Roman" panose="02020603050405020304" pitchFamily="18" charset="0"/>
            </a:endParaRPr>
          </a:p>
          <a:p>
            <a:pPr algn="just"/>
            <a:endParaRPr lang="tr-TR" dirty="0">
              <a:latin typeface="Times New Roman" panose="02020603050405020304" pitchFamily="18" charset="0"/>
              <a:cs typeface="Times New Roman" panose="02020603050405020304" pitchFamily="18" charset="0"/>
            </a:endParaRPr>
          </a:p>
          <a:p>
            <a:pPr algn="just"/>
            <a:r>
              <a:rPr lang="tr-TR" dirty="0">
                <a:latin typeface="Times New Roman" panose="02020603050405020304" pitchFamily="18" charset="0"/>
                <a:cs typeface="Times New Roman" panose="02020603050405020304" pitchFamily="18" charset="0"/>
              </a:rPr>
              <a:t>Şekilde görüldüğü gibi, bir iletkenin iki ucuna bir potansiyel farkı (gerilim) uygu­landığında E gibi bir elektrik alanı oluşur. Bu iletkendeki (+) yükler elektrik alanıyla aynı yönde,(-) yükler ise elektrik alanıyla zıt yön­de hareket ederler.</a:t>
            </a:r>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2"/>
          <a:stretch>
            <a:fillRect/>
          </a:stretch>
        </p:blipFill>
        <p:spPr>
          <a:xfrm>
            <a:off x="7515841" y="687474"/>
            <a:ext cx="1055103" cy="1125714"/>
          </a:xfrm>
          <a:prstGeom prst="rect">
            <a:avLst/>
          </a:prstGeom>
        </p:spPr>
      </p:pic>
      <p:pic>
        <p:nvPicPr>
          <p:cNvPr id="5" name="Resim 4">
            <a:extLst>
              <a:ext uri="{FF2B5EF4-FFF2-40B4-BE49-F238E27FC236}">
                <a16:creationId xmlns:a16="http://schemas.microsoft.com/office/drawing/2014/main" id="{BEC1F743-F2CF-44D6-BE33-8332E4A70290}"/>
              </a:ext>
            </a:extLst>
          </p:cNvPr>
          <p:cNvPicPr>
            <a:picLocks noChangeAspect="1"/>
          </p:cNvPicPr>
          <p:nvPr/>
        </p:nvPicPr>
        <p:blipFill>
          <a:blip r:embed="rId3"/>
          <a:stretch>
            <a:fillRect/>
          </a:stretch>
        </p:blipFill>
        <p:spPr>
          <a:xfrm>
            <a:off x="2358627" y="2063682"/>
            <a:ext cx="4426746" cy="1771471"/>
          </a:xfrm>
          <a:prstGeom prst="rect">
            <a:avLst/>
          </a:prstGeom>
        </p:spPr>
      </p:pic>
    </p:spTree>
    <p:extLst>
      <p:ext uri="{BB962C8B-B14F-4D97-AF65-F5344CB8AC3E}">
        <p14:creationId xmlns:p14="http://schemas.microsoft.com/office/powerpoint/2010/main" val="23939201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C7BE5C2-924A-4D6E-AE4E-7EE2ADDCD97D}"/>
              </a:ext>
            </a:extLst>
          </p:cNvPr>
          <p:cNvSpPr>
            <a:spLocks noGrp="1"/>
          </p:cNvSpPr>
          <p:nvPr>
            <p:ph type="title"/>
          </p:nvPr>
        </p:nvSpPr>
        <p:spPr/>
        <p:txBody>
          <a:bodyPr/>
          <a:lstStyle/>
          <a:p>
            <a:r>
              <a:rPr lang="tr-TR" dirty="0">
                <a:latin typeface="BakerSignet BT" panose="020B0502050309030A04" pitchFamily="34" charset="0"/>
              </a:rPr>
              <a:t>6. Akım yönü</a:t>
            </a:r>
          </a:p>
        </p:txBody>
      </p:sp>
      <p:sp>
        <p:nvSpPr>
          <p:cNvPr id="3" name="İçerik Yer Tutucusu 2">
            <a:extLst>
              <a:ext uri="{FF2B5EF4-FFF2-40B4-BE49-F238E27FC236}">
                <a16:creationId xmlns:a16="http://schemas.microsoft.com/office/drawing/2014/main" id="{EE330925-0D88-4D4C-A6C2-2CD61C52FA25}"/>
              </a:ext>
            </a:extLst>
          </p:cNvPr>
          <p:cNvSpPr>
            <a:spLocks noGrp="1"/>
          </p:cNvSpPr>
          <p:nvPr>
            <p:ph idx="1"/>
          </p:nvPr>
        </p:nvSpPr>
        <p:spPr/>
        <p:txBody>
          <a:bodyPr>
            <a:normAutofit/>
          </a:bodyPr>
          <a:lstStyle/>
          <a:p>
            <a:pPr algn="just"/>
            <a:endParaRPr lang="tr-TR" dirty="0">
              <a:latin typeface="Times New Roman" panose="02020603050405020304" pitchFamily="18" charset="0"/>
              <a:cs typeface="Times New Roman" panose="02020603050405020304" pitchFamily="18" charset="0"/>
            </a:endParaRPr>
          </a:p>
          <a:p>
            <a:pPr algn="just"/>
            <a:endParaRPr lang="tr-TR" dirty="0">
              <a:latin typeface="Times New Roman" panose="02020603050405020304" pitchFamily="18" charset="0"/>
              <a:cs typeface="Times New Roman" panose="02020603050405020304" pitchFamily="18" charset="0"/>
            </a:endParaRPr>
          </a:p>
          <a:p>
            <a:pPr algn="just"/>
            <a:endParaRPr lang="tr-TR" dirty="0">
              <a:latin typeface="Times New Roman" panose="02020603050405020304" pitchFamily="18" charset="0"/>
              <a:cs typeface="Times New Roman" panose="02020603050405020304" pitchFamily="18" charset="0"/>
            </a:endParaRPr>
          </a:p>
          <a:p>
            <a:pPr algn="just"/>
            <a:endParaRPr lang="tr-TR" dirty="0">
              <a:latin typeface="Times New Roman" panose="02020603050405020304" pitchFamily="18" charset="0"/>
              <a:cs typeface="Times New Roman" panose="02020603050405020304" pitchFamily="18" charset="0"/>
            </a:endParaRPr>
          </a:p>
          <a:p>
            <a:pPr algn="just"/>
            <a:r>
              <a:rPr lang="tr-TR" dirty="0">
                <a:latin typeface="Times New Roman" panose="02020603050405020304" pitchFamily="18" charset="0"/>
                <a:cs typeface="Times New Roman" panose="02020603050405020304" pitchFamily="18" charset="0"/>
              </a:rPr>
              <a:t>Bir iletkene gerilim uygulandığı zaman iletken içinde meydana gelen elektrik alanı­nın yönü (+) kutuptan (-) kutba doğrudur. Üretecin (+) kutbuna bağlı olan iletken (+), (-) kutbuna bağlı olan tarafı ise(-) yüklüdür. Bu elektrik alanı içerisindeki(+) ve(-) yükler F = q . E ye göre elektrik kuvvetinin etkisiyle iletken içinde hareket ederler. İletken içinde­ki serbest elektronlar ( -) yüklü olduklarından bunların hareketi elektrik alan yönüyle zıttır.</a:t>
            </a:r>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2"/>
          <a:stretch>
            <a:fillRect/>
          </a:stretch>
        </p:blipFill>
        <p:spPr>
          <a:xfrm>
            <a:off x="7515841" y="687474"/>
            <a:ext cx="1055103" cy="1125714"/>
          </a:xfrm>
          <a:prstGeom prst="rect">
            <a:avLst/>
          </a:prstGeom>
        </p:spPr>
      </p:pic>
      <p:pic>
        <p:nvPicPr>
          <p:cNvPr id="5" name="Resim 4">
            <a:extLst>
              <a:ext uri="{FF2B5EF4-FFF2-40B4-BE49-F238E27FC236}">
                <a16:creationId xmlns:a16="http://schemas.microsoft.com/office/drawing/2014/main" id="{94174412-2BA3-4BEA-9874-1E83CA2CB3AB}"/>
              </a:ext>
            </a:extLst>
          </p:cNvPr>
          <p:cNvPicPr>
            <a:picLocks noChangeAspect="1"/>
          </p:cNvPicPr>
          <p:nvPr/>
        </p:nvPicPr>
        <p:blipFill>
          <a:blip r:embed="rId3"/>
          <a:stretch>
            <a:fillRect/>
          </a:stretch>
        </p:blipFill>
        <p:spPr>
          <a:xfrm>
            <a:off x="2819025" y="1939245"/>
            <a:ext cx="3505950" cy="2045734"/>
          </a:xfrm>
          <a:prstGeom prst="rect">
            <a:avLst/>
          </a:prstGeom>
        </p:spPr>
      </p:pic>
    </p:spTree>
    <p:extLst>
      <p:ext uri="{BB962C8B-B14F-4D97-AF65-F5344CB8AC3E}">
        <p14:creationId xmlns:p14="http://schemas.microsoft.com/office/powerpoint/2010/main" val="29795539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C7BE5C2-924A-4D6E-AE4E-7EE2ADDCD97D}"/>
              </a:ext>
            </a:extLst>
          </p:cNvPr>
          <p:cNvSpPr>
            <a:spLocks noGrp="1"/>
          </p:cNvSpPr>
          <p:nvPr>
            <p:ph type="title"/>
          </p:nvPr>
        </p:nvSpPr>
        <p:spPr/>
        <p:txBody>
          <a:bodyPr/>
          <a:lstStyle/>
          <a:p>
            <a:r>
              <a:rPr lang="tr-TR" dirty="0">
                <a:latin typeface="BakerSignet BT" panose="020B0502050309030A04" pitchFamily="34" charset="0"/>
              </a:rPr>
              <a:t>6. Akım yönü</a:t>
            </a:r>
          </a:p>
        </p:txBody>
      </p:sp>
      <p:sp>
        <p:nvSpPr>
          <p:cNvPr id="3" name="İçerik Yer Tutucusu 2">
            <a:extLst>
              <a:ext uri="{FF2B5EF4-FFF2-40B4-BE49-F238E27FC236}">
                <a16:creationId xmlns:a16="http://schemas.microsoft.com/office/drawing/2014/main" id="{EE330925-0D88-4D4C-A6C2-2CD61C52FA25}"/>
              </a:ext>
            </a:extLst>
          </p:cNvPr>
          <p:cNvSpPr>
            <a:spLocks noGrp="1"/>
          </p:cNvSpPr>
          <p:nvPr>
            <p:ph idx="1"/>
          </p:nvPr>
        </p:nvSpPr>
        <p:spPr/>
        <p:txBody>
          <a:bodyPr>
            <a:normAutofit/>
          </a:bodyPr>
          <a:lstStyle/>
          <a:p>
            <a:pPr algn="just"/>
            <a:r>
              <a:rPr lang="tr-TR" dirty="0">
                <a:latin typeface="Times New Roman" panose="02020603050405020304" pitchFamily="18" charset="0"/>
                <a:cs typeface="Times New Roman" panose="02020603050405020304" pitchFamily="18" charset="0"/>
              </a:rPr>
              <a:t>Elektron yönüyle, elektrik akım yönü farklı ifadelerdir. Elektron yönü,(-) den (+) ya, elektrik akım yönü ise (+) dan (-) ye doğrudur. Bir iletkenden geçen akım yönü, pozitif (+) elektrik yükünün hareket yönü kabul edilmiştir. Başka bir ifadeyle akım yönü (+) dan (-) ye doğrudur. </a:t>
            </a:r>
          </a:p>
          <a:p>
            <a:pPr algn="just"/>
            <a:r>
              <a:rPr lang="tr-TR" dirty="0">
                <a:latin typeface="Times New Roman" panose="02020603050405020304" pitchFamily="18" charset="0"/>
                <a:cs typeface="Times New Roman" panose="02020603050405020304" pitchFamily="18" charset="0"/>
              </a:rPr>
              <a:t>Üretecin pozitif yüklü ucu yüksek potansiyeli, negatif yüklü ucu ise düşük potansiyeli gösterir. Böylece, akımın geleneksel yönü için de bir tanım bulunmuş olu­nur. Akım, yüksek potansiyelden düşük potansiyele doğrudur.</a:t>
            </a:r>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2"/>
          <a:stretch>
            <a:fillRect/>
          </a:stretch>
        </p:blipFill>
        <p:spPr>
          <a:xfrm>
            <a:off x="7515841" y="687474"/>
            <a:ext cx="1055103" cy="1125714"/>
          </a:xfrm>
          <a:prstGeom prst="rect">
            <a:avLst/>
          </a:prstGeom>
        </p:spPr>
      </p:pic>
    </p:spTree>
    <p:extLst>
      <p:ext uri="{BB962C8B-B14F-4D97-AF65-F5344CB8AC3E}">
        <p14:creationId xmlns:p14="http://schemas.microsoft.com/office/powerpoint/2010/main" val="40069448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C7BE5C2-924A-4D6E-AE4E-7EE2ADDCD97D}"/>
              </a:ext>
            </a:extLst>
          </p:cNvPr>
          <p:cNvSpPr>
            <a:spLocks noGrp="1"/>
          </p:cNvSpPr>
          <p:nvPr>
            <p:ph type="title"/>
          </p:nvPr>
        </p:nvSpPr>
        <p:spPr/>
        <p:txBody>
          <a:bodyPr/>
          <a:lstStyle/>
          <a:p>
            <a:r>
              <a:rPr lang="tr-TR" dirty="0">
                <a:latin typeface="BakerSignet BT" panose="020B0502050309030A04" pitchFamily="34" charset="0"/>
              </a:rPr>
              <a:t>7. Direnç VE iletkenlik</a:t>
            </a:r>
          </a:p>
        </p:txBody>
      </p:sp>
      <p:sp>
        <p:nvSpPr>
          <p:cNvPr id="3" name="İçerik Yer Tutucusu 2">
            <a:extLst>
              <a:ext uri="{FF2B5EF4-FFF2-40B4-BE49-F238E27FC236}">
                <a16:creationId xmlns:a16="http://schemas.microsoft.com/office/drawing/2014/main" id="{EE330925-0D88-4D4C-A6C2-2CD61C52FA25}"/>
              </a:ext>
            </a:extLst>
          </p:cNvPr>
          <p:cNvSpPr>
            <a:spLocks noGrp="1"/>
          </p:cNvSpPr>
          <p:nvPr>
            <p:ph idx="1"/>
          </p:nvPr>
        </p:nvSpPr>
        <p:spPr>
          <a:xfrm>
            <a:off x="577124" y="2869688"/>
            <a:ext cx="7989752" cy="3630795"/>
          </a:xfrm>
        </p:spPr>
        <p:txBody>
          <a:bodyPr>
            <a:normAutofit/>
          </a:bodyPr>
          <a:lstStyle/>
          <a:p>
            <a:pPr algn="just"/>
            <a:r>
              <a:rPr lang="tr-TR" dirty="0">
                <a:latin typeface="Times New Roman" panose="02020603050405020304" pitchFamily="18" charset="0"/>
                <a:cs typeface="Times New Roman" panose="02020603050405020304" pitchFamily="18" charset="0"/>
              </a:rPr>
              <a:t>Bir iletkenin, içinden geçen akıma karşı gösterdiği zorluğa direnç denir. Ay­nı zamanda direnç, elektrik ve elektronikte çok kullanılan bir eleman olup, akım sınırlayıcı ve voltaj bölücü devrelerde çok kullanılır. Kısaca direnç, akıma karşı gösterilen zorluktur. </a:t>
            </a:r>
          </a:p>
          <a:p>
            <a:pPr algn="just"/>
            <a:r>
              <a:rPr lang="tr-TR" dirty="0">
                <a:latin typeface="Times New Roman" panose="02020603050405020304" pitchFamily="18" charset="0"/>
                <a:cs typeface="Times New Roman" panose="02020603050405020304" pitchFamily="18" charset="0"/>
              </a:rPr>
              <a:t>Direnç sembolleri, şekilde gösterilmiştir. Direncin birimi </a:t>
            </a:r>
            <a:r>
              <a:rPr lang="tr-TR" dirty="0" err="1">
                <a:latin typeface="Times New Roman" panose="02020603050405020304" pitchFamily="18" charset="0"/>
                <a:cs typeface="Times New Roman" panose="02020603050405020304" pitchFamily="18" charset="0"/>
              </a:rPr>
              <a:t>Ohm’dur</a:t>
            </a:r>
            <a:r>
              <a:rPr lang="tr-TR" dirty="0">
                <a:latin typeface="Times New Roman" panose="02020603050405020304" pitchFamily="18" charset="0"/>
                <a:cs typeface="Times New Roman" panose="02020603050405020304" pitchFamily="18" charset="0"/>
              </a:rPr>
              <a:t>. </a:t>
            </a:r>
            <a:r>
              <a:rPr lang="el-GR" dirty="0">
                <a:latin typeface="Times New Roman" panose="02020603050405020304" pitchFamily="18" charset="0"/>
                <a:cs typeface="Times New Roman" panose="02020603050405020304" pitchFamily="18" charset="0"/>
              </a:rPr>
              <a:t>Ω</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Omega</a:t>
            </a:r>
            <a:r>
              <a:rPr lang="tr-TR" dirty="0">
                <a:latin typeface="Times New Roman" panose="02020603050405020304" pitchFamily="18" charset="0"/>
                <a:cs typeface="Times New Roman" panose="02020603050405020304" pitchFamily="18" charset="0"/>
              </a:rPr>
              <a:t>) ile ifade edilir. Çeşitli madde­lerin atom yapıları birbirinden farklı olduğu için elektrik dirençleri de farklıdır. İletken içindeki serbest ve hareketli elektronların sabit atomlarla çarpışmaları sonucu hareke­tin engellenmek istenmesi direnci meydana getirir. </a:t>
            </a:r>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2"/>
          <a:stretch>
            <a:fillRect/>
          </a:stretch>
        </p:blipFill>
        <p:spPr>
          <a:xfrm>
            <a:off x="7515841" y="687474"/>
            <a:ext cx="1055103" cy="1125714"/>
          </a:xfrm>
          <a:prstGeom prst="rect">
            <a:avLst/>
          </a:prstGeom>
        </p:spPr>
      </p:pic>
      <p:pic>
        <p:nvPicPr>
          <p:cNvPr id="5" name="Resim 4">
            <a:extLst>
              <a:ext uri="{FF2B5EF4-FFF2-40B4-BE49-F238E27FC236}">
                <a16:creationId xmlns:a16="http://schemas.microsoft.com/office/drawing/2014/main" id="{F5EBF52D-3B8B-45FA-B2CB-EC285B90176C}"/>
              </a:ext>
            </a:extLst>
          </p:cNvPr>
          <p:cNvPicPr>
            <a:picLocks noChangeAspect="1"/>
          </p:cNvPicPr>
          <p:nvPr/>
        </p:nvPicPr>
        <p:blipFill>
          <a:blip r:embed="rId3"/>
          <a:stretch>
            <a:fillRect/>
          </a:stretch>
        </p:blipFill>
        <p:spPr>
          <a:xfrm>
            <a:off x="3563987" y="1959965"/>
            <a:ext cx="2016026" cy="1327733"/>
          </a:xfrm>
          <a:prstGeom prst="rect">
            <a:avLst/>
          </a:prstGeom>
        </p:spPr>
      </p:pic>
    </p:spTree>
    <p:extLst>
      <p:ext uri="{BB962C8B-B14F-4D97-AF65-F5344CB8AC3E}">
        <p14:creationId xmlns:p14="http://schemas.microsoft.com/office/powerpoint/2010/main" val="3903054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C7BE5C2-924A-4D6E-AE4E-7EE2ADDCD97D}"/>
              </a:ext>
            </a:extLst>
          </p:cNvPr>
          <p:cNvSpPr>
            <a:spLocks noGrp="1"/>
          </p:cNvSpPr>
          <p:nvPr>
            <p:ph type="title"/>
          </p:nvPr>
        </p:nvSpPr>
        <p:spPr/>
        <p:txBody>
          <a:bodyPr/>
          <a:lstStyle/>
          <a:p>
            <a:r>
              <a:rPr lang="tr-TR" dirty="0">
                <a:latin typeface="BakerSignet BT" panose="020B0502050309030A04" pitchFamily="34" charset="0"/>
              </a:rPr>
              <a:t>1. Statik Elektrik</a:t>
            </a:r>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2"/>
          <a:stretch>
            <a:fillRect/>
          </a:stretch>
        </p:blipFill>
        <p:spPr>
          <a:xfrm>
            <a:off x="7515841" y="687474"/>
            <a:ext cx="1055103" cy="1125714"/>
          </a:xfrm>
          <a:prstGeom prst="rect">
            <a:avLst/>
          </a:prstGeom>
        </p:spPr>
      </p:pic>
      <p:pic>
        <p:nvPicPr>
          <p:cNvPr id="8" name="İçerik Yer Tutucusu 7">
            <a:extLst>
              <a:ext uri="{FF2B5EF4-FFF2-40B4-BE49-F238E27FC236}">
                <a16:creationId xmlns:a16="http://schemas.microsoft.com/office/drawing/2014/main" id="{C25D1754-A240-4869-9489-7AA2A7737061}"/>
              </a:ext>
            </a:extLst>
          </p:cNvPr>
          <p:cNvPicPr>
            <a:picLocks noGrp="1" noChangeAspect="1"/>
          </p:cNvPicPr>
          <p:nvPr>
            <p:ph idx="1"/>
          </p:nvPr>
        </p:nvPicPr>
        <p:blipFill>
          <a:blip r:embed="rId3"/>
          <a:stretch>
            <a:fillRect/>
          </a:stretch>
        </p:blipFill>
        <p:spPr>
          <a:xfrm>
            <a:off x="1253649" y="2299721"/>
            <a:ext cx="6951888" cy="3725900"/>
          </a:xfrm>
        </p:spPr>
      </p:pic>
    </p:spTree>
    <p:extLst>
      <p:ext uri="{BB962C8B-B14F-4D97-AF65-F5344CB8AC3E}">
        <p14:creationId xmlns:p14="http://schemas.microsoft.com/office/powerpoint/2010/main" val="2975659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C7BE5C2-924A-4D6E-AE4E-7EE2ADDCD97D}"/>
              </a:ext>
            </a:extLst>
          </p:cNvPr>
          <p:cNvSpPr>
            <a:spLocks noGrp="1"/>
          </p:cNvSpPr>
          <p:nvPr>
            <p:ph type="title"/>
          </p:nvPr>
        </p:nvSpPr>
        <p:spPr/>
        <p:txBody>
          <a:bodyPr/>
          <a:lstStyle/>
          <a:p>
            <a:r>
              <a:rPr lang="tr-TR" dirty="0">
                <a:latin typeface="BakerSignet BT" panose="020B0502050309030A04" pitchFamily="34" charset="0"/>
              </a:rPr>
              <a:t>7. Direnç VE iletkenlik</a:t>
            </a:r>
          </a:p>
        </p:txBody>
      </p:sp>
      <mc:AlternateContent xmlns:mc="http://schemas.openxmlformats.org/markup-compatibility/2006" xmlns:a14="http://schemas.microsoft.com/office/drawing/2010/main">
        <mc:Choice Requires="a14">
          <p:sp>
            <p:nvSpPr>
              <p:cNvPr id="3" name="İçerik Yer Tutucusu 2">
                <a:extLst>
                  <a:ext uri="{FF2B5EF4-FFF2-40B4-BE49-F238E27FC236}">
                    <a16:creationId xmlns:a16="http://schemas.microsoft.com/office/drawing/2014/main" id="{EE330925-0D88-4D4C-A6C2-2CD61C52FA25}"/>
                  </a:ext>
                </a:extLst>
              </p:cNvPr>
              <p:cNvSpPr>
                <a:spLocks noGrp="1"/>
              </p:cNvSpPr>
              <p:nvPr>
                <p:ph idx="1"/>
              </p:nvPr>
            </p:nvSpPr>
            <p:spPr>
              <a:xfrm>
                <a:off x="577124" y="2364361"/>
                <a:ext cx="7989752" cy="3630795"/>
              </a:xfrm>
            </p:spPr>
            <p:txBody>
              <a:bodyPr>
                <a:normAutofit/>
              </a:bodyPr>
              <a:lstStyle/>
              <a:p>
                <a:pPr algn="just"/>
                <a:r>
                  <a:rPr lang="tr-TR" dirty="0">
                    <a:latin typeface="Times New Roman" panose="02020603050405020304" pitchFamily="18" charset="0"/>
                    <a:cs typeface="Times New Roman" panose="02020603050405020304" pitchFamily="18" charset="0"/>
                  </a:rPr>
                  <a:t>Direncin tersine; bir iletkenin, içinden geçen akıma karşı gösterdiği kolaylığa iletkenlik denir. Bir iletkende ne kadar çok serbest elektron bulunursa, bunlar iletken içinde ve akım yönünde ne kadar kolay hareket edebilirlerse, bu iletkenin direnci o kadar küçük ve elektrik akımını iletme yeteneği (iletkenliği) o kadar büyük olur. İletkenlik G ile gösterilir ve direncin tersi olduğu için; </a:t>
                </a:r>
              </a:p>
              <a:p>
                <a:pPr algn="just"/>
                <a:r>
                  <a:rPr lang="tr-TR" i="1" dirty="0">
                    <a:cs typeface="Times New Roman" panose="02020603050405020304" pitchFamily="18" charset="0"/>
                  </a:rPr>
                  <a:t>G</a:t>
                </a:r>
                <a14:m>
                  <m:oMath xmlns:m="http://schemas.openxmlformats.org/officeDocument/2006/math">
                    <m:r>
                      <a:rPr lang="en-US" i="1">
                        <a:latin typeface="Cambria Math" panose="02040503050406030204" pitchFamily="18" charset="0"/>
                        <a:cs typeface="Times New Roman" panose="02020603050405020304" pitchFamily="18" charset="0"/>
                      </a:rPr>
                      <m:t>=</m:t>
                    </m:r>
                    <m:sSup>
                      <m:sSupPr>
                        <m:ctrlPr>
                          <a:rPr lang="tr-TR" b="0" i="1" smtClean="0">
                            <a:latin typeface="Cambria Math" panose="02040503050406030204" pitchFamily="18" charset="0"/>
                            <a:cs typeface="Times New Roman" panose="02020603050405020304" pitchFamily="18" charset="0"/>
                          </a:rPr>
                        </m:ctrlPr>
                      </m:sSupPr>
                      <m:e>
                        <m:f>
                          <m:fPr>
                            <m:ctrlPr>
                              <a:rPr lang="en-US" i="1">
                                <a:latin typeface="Cambria Math" panose="02040503050406030204" pitchFamily="18" charset="0"/>
                                <a:cs typeface="Times New Roman" panose="02020603050405020304" pitchFamily="18" charset="0"/>
                              </a:rPr>
                            </m:ctrlPr>
                          </m:fPr>
                          <m:num>
                            <m:r>
                              <a:rPr lang="tr-TR" b="0" i="1" smtClean="0">
                                <a:latin typeface="Cambria Math" panose="02040503050406030204" pitchFamily="18" charset="0"/>
                                <a:cs typeface="Times New Roman" panose="02020603050405020304" pitchFamily="18" charset="0"/>
                              </a:rPr>
                              <m:t>1</m:t>
                            </m:r>
                          </m:num>
                          <m:den>
                            <m:r>
                              <a:rPr lang="tr-TR" b="0" i="1" smtClean="0">
                                <a:latin typeface="Cambria Math" panose="02040503050406030204" pitchFamily="18" charset="0"/>
                                <a:cs typeface="Times New Roman" panose="02020603050405020304" pitchFamily="18" charset="0"/>
                              </a:rPr>
                              <m:t>𝑅</m:t>
                            </m:r>
                          </m:den>
                        </m:f>
                      </m:e>
                      <m:sup/>
                    </m:sSup>
                    <m:r>
                      <a:rPr lang="tr-TR" b="0" i="1" smtClean="0">
                        <a:latin typeface="Cambria Math" panose="02040503050406030204" pitchFamily="18" charset="0"/>
                        <a:cs typeface="Times New Roman" panose="02020603050405020304" pitchFamily="18" charset="0"/>
                      </a:rPr>
                      <m:t>′</m:t>
                    </m:r>
                    <m:r>
                      <a:rPr lang="tr-TR" b="0" i="1" smtClean="0">
                        <a:latin typeface="Cambria Math" panose="02040503050406030204" pitchFamily="18" charset="0"/>
                        <a:cs typeface="Times New Roman" panose="02020603050405020304" pitchFamily="18" charset="0"/>
                      </a:rPr>
                      <m:t>𝑑𝑖𝑟</m:t>
                    </m:r>
                    <m:r>
                      <a:rPr lang="tr-TR" b="0" i="1" smtClean="0">
                        <a:latin typeface="Cambria Math" panose="02040503050406030204" pitchFamily="18" charset="0"/>
                        <a:cs typeface="Times New Roman" panose="02020603050405020304" pitchFamily="18" charset="0"/>
                      </a:rPr>
                      <m:t>.</m:t>
                    </m:r>
                  </m:oMath>
                </a14:m>
                <a:endParaRPr lang="tr-TR" b="0" i="1" dirty="0">
                  <a:cs typeface="Times New Roman" panose="02020603050405020304" pitchFamily="18" charset="0"/>
                </a:endParaRPr>
              </a:p>
              <a:p>
                <a:pPr algn="just"/>
                <a:r>
                  <a:rPr lang="tr-TR" dirty="0">
                    <a:latin typeface="Times New Roman" panose="02020603050405020304" pitchFamily="18" charset="0"/>
                    <a:cs typeface="Times New Roman" panose="02020603050405020304" pitchFamily="18" charset="0"/>
                  </a:rPr>
                  <a:t>İletkenliğin birimi ℧ (ters </a:t>
                </a:r>
                <a:r>
                  <a:rPr lang="tr-TR" dirty="0" err="1">
                    <a:latin typeface="Times New Roman" panose="02020603050405020304" pitchFamily="18" charset="0"/>
                    <a:cs typeface="Times New Roman" panose="02020603050405020304" pitchFamily="18" charset="0"/>
                  </a:rPr>
                  <a:t>omega</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mho</a:t>
                </a:r>
                <a:r>
                  <a:rPr lang="tr-TR" dirty="0">
                    <a:latin typeface="Times New Roman" panose="02020603050405020304" pitchFamily="18" charset="0"/>
                    <a:cs typeface="Times New Roman" panose="02020603050405020304" pitchFamily="18" charset="0"/>
                  </a:rPr>
                  <a:t>) veya Siemens (S) tir</a:t>
                </a:r>
              </a:p>
              <a:p>
                <a:pPr algn="just"/>
                <a:endParaRPr lang="tr-TR" dirty="0">
                  <a:latin typeface="Times New Roman" panose="02020603050405020304" pitchFamily="18" charset="0"/>
                  <a:cs typeface="Times New Roman" panose="02020603050405020304" pitchFamily="18" charset="0"/>
                </a:endParaRPr>
              </a:p>
            </p:txBody>
          </p:sp>
        </mc:Choice>
        <mc:Fallback xmlns="">
          <p:sp>
            <p:nvSpPr>
              <p:cNvPr id="3" name="İçerik Yer Tutucusu 2">
                <a:extLst>
                  <a:ext uri="{FF2B5EF4-FFF2-40B4-BE49-F238E27FC236}">
                    <a16:creationId xmlns:a16="http://schemas.microsoft.com/office/drawing/2014/main" id="{EE330925-0D88-4D4C-A6C2-2CD61C52FA25}"/>
                  </a:ext>
                </a:extLst>
              </p:cNvPr>
              <p:cNvSpPr>
                <a:spLocks noGrp="1" noRot="1" noChangeAspect="1" noMove="1" noResize="1" noEditPoints="1" noAdjustHandles="1" noChangeArrowheads="1" noChangeShapeType="1" noTextEdit="1"/>
              </p:cNvSpPr>
              <p:nvPr>
                <p:ph idx="1"/>
              </p:nvPr>
            </p:nvSpPr>
            <p:spPr>
              <a:xfrm>
                <a:off x="577124" y="2364361"/>
                <a:ext cx="7989752" cy="3630795"/>
              </a:xfrm>
              <a:blipFill>
                <a:blip r:embed="rId2"/>
                <a:stretch>
                  <a:fillRect l="-305" r="-611"/>
                </a:stretch>
              </a:blipFill>
            </p:spPr>
            <p:txBody>
              <a:bodyPr/>
              <a:lstStyle/>
              <a:p>
                <a:r>
                  <a:rPr lang="tr-TR">
                    <a:noFill/>
                  </a:rPr>
                  <a:t> </a:t>
                </a:r>
              </a:p>
            </p:txBody>
          </p:sp>
        </mc:Fallback>
      </mc:AlternateContent>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3"/>
          <a:stretch>
            <a:fillRect/>
          </a:stretch>
        </p:blipFill>
        <p:spPr>
          <a:xfrm>
            <a:off x="7515841" y="687474"/>
            <a:ext cx="1055103" cy="1125714"/>
          </a:xfrm>
          <a:prstGeom prst="rect">
            <a:avLst/>
          </a:prstGeom>
        </p:spPr>
      </p:pic>
    </p:spTree>
    <p:extLst>
      <p:ext uri="{BB962C8B-B14F-4D97-AF65-F5344CB8AC3E}">
        <p14:creationId xmlns:p14="http://schemas.microsoft.com/office/powerpoint/2010/main" val="20253002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C7BE5C2-924A-4D6E-AE4E-7EE2ADDCD97D}"/>
              </a:ext>
            </a:extLst>
          </p:cNvPr>
          <p:cNvSpPr>
            <a:spLocks noGrp="1"/>
          </p:cNvSpPr>
          <p:nvPr>
            <p:ph type="title"/>
          </p:nvPr>
        </p:nvSpPr>
        <p:spPr/>
        <p:txBody>
          <a:bodyPr/>
          <a:lstStyle/>
          <a:p>
            <a:r>
              <a:rPr lang="tr-TR" dirty="0">
                <a:latin typeface="BakerSignet BT" panose="020B0502050309030A04" pitchFamily="34" charset="0"/>
              </a:rPr>
              <a:t>8. Direncin fiziksel boyutlarla değişimi</a:t>
            </a:r>
          </a:p>
        </p:txBody>
      </p:sp>
      <p:sp>
        <p:nvSpPr>
          <p:cNvPr id="3" name="İçerik Yer Tutucusu 2">
            <a:extLst>
              <a:ext uri="{FF2B5EF4-FFF2-40B4-BE49-F238E27FC236}">
                <a16:creationId xmlns:a16="http://schemas.microsoft.com/office/drawing/2014/main" id="{EE330925-0D88-4D4C-A6C2-2CD61C52FA25}"/>
              </a:ext>
            </a:extLst>
          </p:cNvPr>
          <p:cNvSpPr>
            <a:spLocks noGrp="1"/>
          </p:cNvSpPr>
          <p:nvPr>
            <p:ph idx="1"/>
          </p:nvPr>
        </p:nvSpPr>
        <p:spPr>
          <a:xfrm>
            <a:off x="577124" y="2364361"/>
            <a:ext cx="7989752" cy="3630795"/>
          </a:xfrm>
        </p:spPr>
        <p:txBody>
          <a:bodyPr>
            <a:normAutofit fontScale="92500" lnSpcReduction="10000"/>
          </a:bodyPr>
          <a:lstStyle/>
          <a:p>
            <a:pPr algn="just"/>
            <a:r>
              <a:rPr lang="tr-TR" dirty="0">
                <a:latin typeface="Times New Roman" panose="02020603050405020304" pitchFamily="18" charset="0"/>
                <a:cs typeface="Times New Roman" panose="02020603050405020304" pitchFamily="18" charset="0"/>
              </a:rPr>
              <a:t>Bir iletken içindeki serbest elektronların durumu, bir boruyu dolduran sıvının durumuna benzetebiliriz. İçinden sıvı akan bir borunun kesiti ne kadar büyük olursa, sıvı o borudan daha kolay akar. Bunun gibi metal bir iletken ne kadar ka­lın olursa, elektronlar o kadar kolay akarlar. O halde, iletken kesitinin büyümesi direnci azaltmaktadır. Borunun uzunluğu arttıkça sıvı tanecikleri, akış esnasında daha çok çarpışmalara maruz kalacağından daha çok engelle karşılaşmış gibi ola­caktır. Bunu benzeterek iletken telin uzunluğu arttıkça direncinin artacağını söy­leyebiliriz. Bir elektron, l uzunluktaki bir telden geçerken n tane atomla çarpışır­sa, 2l uzunluktaki bir telden geçerken 2n tane atomla çarpışır. Dolayısıyla direnç, iki katına çıkmış olur. Tel boyunun uzaması, direncin artması demektir. </a:t>
            </a:r>
          </a:p>
          <a:p>
            <a:pPr algn="just"/>
            <a:r>
              <a:rPr lang="tr-TR" dirty="0">
                <a:latin typeface="Times New Roman" panose="02020603050405020304" pitchFamily="18" charset="0"/>
                <a:cs typeface="Times New Roman" panose="02020603050405020304" pitchFamily="18" charset="0"/>
              </a:rPr>
              <a:t>Ayrıca, sıvının cinsi, sıvının borudan akış hızını değiştirir. Yani, sıvıların bo­rulardan akış hızı, sıvının cinsine de bağlıdır. Koyu bir sıvı, borudan zorlanarak akar. Benzer şekilde, farklı metallerin serbest elektronlarının hareket yeteneği farklıdır. Metallerin, elektriksel iletkenlikleri de farklıdır.</a:t>
            </a:r>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2"/>
          <a:stretch>
            <a:fillRect/>
          </a:stretch>
        </p:blipFill>
        <p:spPr>
          <a:xfrm>
            <a:off x="7515841" y="687474"/>
            <a:ext cx="1055103" cy="1125714"/>
          </a:xfrm>
          <a:prstGeom prst="rect">
            <a:avLst/>
          </a:prstGeom>
        </p:spPr>
      </p:pic>
    </p:spTree>
    <p:extLst>
      <p:ext uri="{BB962C8B-B14F-4D97-AF65-F5344CB8AC3E}">
        <p14:creationId xmlns:p14="http://schemas.microsoft.com/office/powerpoint/2010/main" val="3658264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C7BE5C2-924A-4D6E-AE4E-7EE2ADDCD97D}"/>
              </a:ext>
            </a:extLst>
          </p:cNvPr>
          <p:cNvSpPr>
            <a:spLocks noGrp="1"/>
          </p:cNvSpPr>
          <p:nvPr>
            <p:ph type="title"/>
          </p:nvPr>
        </p:nvSpPr>
        <p:spPr/>
        <p:txBody>
          <a:bodyPr/>
          <a:lstStyle/>
          <a:p>
            <a:r>
              <a:rPr lang="tr-TR" dirty="0">
                <a:latin typeface="BakerSignet BT" panose="020B0502050309030A04" pitchFamily="34" charset="0"/>
              </a:rPr>
              <a:t>8. Direncin fiziksel boyutlarla değişimi</a:t>
            </a:r>
          </a:p>
        </p:txBody>
      </p:sp>
      <mc:AlternateContent xmlns:mc="http://schemas.openxmlformats.org/markup-compatibility/2006" xmlns:a14="http://schemas.microsoft.com/office/drawing/2010/main">
        <mc:Choice Requires="a14">
          <p:sp>
            <p:nvSpPr>
              <p:cNvPr id="3" name="İçerik Yer Tutucusu 2">
                <a:extLst>
                  <a:ext uri="{FF2B5EF4-FFF2-40B4-BE49-F238E27FC236}">
                    <a16:creationId xmlns:a16="http://schemas.microsoft.com/office/drawing/2014/main" id="{EE330925-0D88-4D4C-A6C2-2CD61C52FA25}"/>
                  </a:ext>
                </a:extLst>
              </p:cNvPr>
              <p:cNvSpPr>
                <a:spLocks noGrp="1"/>
              </p:cNvSpPr>
              <p:nvPr>
                <p:ph idx="1"/>
              </p:nvPr>
            </p:nvSpPr>
            <p:spPr>
              <a:xfrm>
                <a:off x="577124" y="2364361"/>
                <a:ext cx="7989752" cy="3630795"/>
              </a:xfrm>
            </p:spPr>
            <p:txBody>
              <a:bodyPr>
                <a:normAutofit lnSpcReduction="10000"/>
              </a:bodyPr>
              <a:lstStyle/>
              <a:p>
                <a:pPr marL="0" indent="0" algn="just">
                  <a:buNone/>
                </a:pPr>
                <a:r>
                  <a:rPr lang="tr-TR" dirty="0">
                    <a:latin typeface="Times New Roman" panose="02020603050405020304" pitchFamily="18" charset="0"/>
                    <a:cs typeface="Times New Roman" panose="02020603050405020304" pitchFamily="18" charset="0"/>
                  </a:rPr>
                  <a:t>İletkenin direnci;</a:t>
                </a:r>
              </a:p>
              <a:p>
                <a:pPr algn="just"/>
                <a:r>
                  <a:rPr lang="tr-TR" dirty="0">
                    <a:latin typeface="Times New Roman" panose="02020603050405020304" pitchFamily="18" charset="0"/>
                    <a:cs typeface="Times New Roman" panose="02020603050405020304" pitchFamily="18" charset="0"/>
                  </a:rPr>
                  <a:t>Telin uzunluğuna bağlı ve doğru orantılıdır.</a:t>
                </a:r>
              </a:p>
              <a:p>
                <a:pPr algn="just"/>
                <a:r>
                  <a:rPr lang="tr-TR" dirty="0">
                    <a:latin typeface="Times New Roman" panose="02020603050405020304" pitchFamily="18" charset="0"/>
                    <a:cs typeface="Times New Roman" panose="02020603050405020304" pitchFamily="18" charset="0"/>
                  </a:rPr>
                  <a:t>Telin kalınlığına bağlı ve kesitiyle ters orantılıdır.</a:t>
                </a:r>
              </a:p>
              <a:p>
                <a:pPr algn="just"/>
                <a:r>
                  <a:rPr lang="tr-TR" dirty="0">
                    <a:latin typeface="Times New Roman" panose="02020603050405020304" pitchFamily="18" charset="0"/>
                    <a:cs typeface="Times New Roman" panose="02020603050405020304" pitchFamily="18" charset="0"/>
                  </a:rPr>
                  <a:t>İletkenin cinsine bağlıdır.</a:t>
                </a:r>
              </a:p>
              <a:p>
                <a:pPr marL="0" indent="0" algn="just">
                  <a:buNone/>
                </a:pPr>
                <a:r>
                  <a:rPr lang="tr-TR" dirty="0">
                    <a:latin typeface="Times New Roman" panose="02020603050405020304" pitchFamily="18" charset="0"/>
                    <a:cs typeface="Times New Roman" panose="02020603050405020304" pitchFamily="18" charset="0"/>
                  </a:rPr>
                  <a:t>Bu ilişki;</a:t>
                </a:r>
              </a:p>
              <a:p>
                <a:pPr marL="0" indent="0" algn="just">
                  <a:buNone/>
                </a:pPr>
                <a:r>
                  <a:rPr lang="tr-TR" i="1" dirty="0">
                    <a:cs typeface="Times New Roman" panose="02020603050405020304" pitchFamily="18" charset="0"/>
                  </a:rPr>
                  <a:t>R</a:t>
                </a:r>
                <a14:m>
                  <m:oMath xmlns:m="http://schemas.openxmlformats.org/officeDocument/2006/math">
                    <m:r>
                      <a:rPr lang="en-US" i="1">
                        <a:latin typeface="Cambria Math" panose="02040503050406030204" pitchFamily="18" charset="0"/>
                        <a:cs typeface="Times New Roman" panose="02020603050405020304" pitchFamily="18" charset="0"/>
                      </a:rPr>
                      <m:t>=</m:t>
                    </m:r>
                    <m:r>
                      <a:rPr lang="tr-TR" b="0" i="1" smtClean="0">
                        <a:latin typeface="Cambria Math" panose="02040503050406030204" pitchFamily="18" charset="0"/>
                        <a:cs typeface="Times New Roman" panose="02020603050405020304" pitchFamily="18" charset="0"/>
                      </a:rPr>
                      <m:t>𝑝</m:t>
                    </m:r>
                    <m:r>
                      <a:rPr lang="tr-TR" b="0" i="1" smtClean="0">
                        <a:latin typeface="Cambria Math" panose="02040503050406030204" pitchFamily="18" charset="0"/>
                        <a:cs typeface="Times New Roman" panose="02020603050405020304" pitchFamily="18" charset="0"/>
                      </a:rPr>
                      <m:t>. </m:t>
                    </m:r>
                    <m:f>
                      <m:fPr>
                        <m:ctrlPr>
                          <a:rPr lang="en-US" i="1" smtClean="0">
                            <a:latin typeface="Cambria Math" panose="02040503050406030204" pitchFamily="18" charset="0"/>
                            <a:cs typeface="Times New Roman" panose="02020603050405020304" pitchFamily="18" charset="0"/>
                          </a:rPr>
                        </m:ctrlPr>
                      </m:fPr>
                      <m:num>
                        <m:r>
                          <a:rPr lang="tr-TR" b="0" i="1" smtClean="0">
                            <a:latin typeface="Cambria Math" panose="02040503050406030204" pitchFamily="18" charset="0"/>
                            <a:cs typeface="Times New Roman" panose="02020603050405020304" pitchFamily="18" charset="0"/>
                          </a:rPr>
                          <m:t>𝑙</m:t>
                        </m:r>
                      </m:num>
                      <m:den>
                        <m:r>
                          <a:rPr lang="tr-TR" b="0" i="1" smtClean="0">
                            <a:latin typeface="Cambria Math" panose="02040503050406030204" pitchFamily="18" charset="0"/>
                            <a:cs typeface="Times New Roman" panose="02020603050405020304" pitchFamily="18" charset="0"/>
                          </a:rPr>
                          <m:t>𝑆</m:t>
                        </m:r>
                      </m:den>
                    </m:f>
                    <m:r>
                      <a:rPr lang="tr-TR" b="0" i="1" smtClean="0">
                        <a:latin typeface="Cambria Math" panose="02040503050406030204" pitchFamily="18" charset="0"/>
                        <a:cs typeface="Times New Roman" panose="02020603050405020304" pitchFamily="18" charset="0"/>
                      </a:rPr>
                      <m:t> ′</m:t>
                    </m:r>
                    <m:r>
                      <a:rPr lang="tr-TR" i="1">
                        <a:latin typeface="Cambria Math" panose="02040503050406030204" pitchFamily="18" charset="0"/>
                        <a:cs typeface="Times New Roman" panose="02020603050405020304" pitchFamily="18" charset="0"/>
                      </a:rPr>
                      <m:t>𝑑𝑖𝑟</m:t>
                    </m:r>
                    <m:r>
                      <a:rPr lang="tr-TR" i="1">
                        <a:latin typeface="Cambria Math" panose="02040503050406030204" pitchFamily="18" charset="0"/>
                        <a:cs typeface="Times New Roman" panose="02020603050405020304" pitchFamily="18" charset="0"/>
                      </a:rPr>
                      <m:t>.</m:t>
                    </m:r>
                  </m:oMath>
                </a14:m>
                <a:r>
                  <a:rPr lang="tr-TR" dirty="0">
                    <a:cs typeface="Times New Roman" panose="02020603050405020304" pitchFamily="18" charset="0"/>
                  </a:rPr>
                  <a:t> eşitliğiyle belirtilir. Bu formülde;</a:t>
                </a:r>
              </a:p>
              <a:p>
                <a:pPr algn="just"/>
                <a:r>
                  <a:rPr lang="el-GR" dirty="0">
                    <a:latin typeface="Times New Roman" panose="02020603050405020304" pitchFamily="18" charset="0"/>
                    <a:cs typeface="Times New Roman" panose="02020603050405020304" pitchFamily="18" charset="0"/>
                  </a:rPr>
                  <a:t>ρ</a:t>
                </a:r>
                <a:r>
                  <a:rPr lang="tr-TR" dirty="0">
                    <a:cs typeface="Times New Roman" panose="02020603050405020304" pitchFamily="18" charset="0"/>
                  </a:rPr>
                  <a:t>(</a:t>
                </a:r>
                <a:r>
                  <a:rPr lang="tr-TR" dirty="0" err="1">
                    <a:cs typeface="Times New Roman" panose="02020603050405020304" pitchFamily="18" charset="0"/>
                  </a:rPr>
                  <a:t>ro</a:t>
                </a:r>
                <a:r>
                  <a:rPr lang="tr-TR" dirty="0">
                    <a:cs typeface="Times New Roman" panose="02020603050405020304" pitchFamily="18" charset="0"/>
                  </a:rPr>
                  <a:t>) = </a:t>
                </a:r>
                <a:r>
                  <a:rPr lang="el-GR" dirty="0">
                    <a:cs typeface="Times New Roman" panose="02020603050405020304" pitchFamily="18" charset="0"/>
                  </a:rPr>
                  <a:t>Ω</a:t>
                </a:r>
                <a:r>
                  <a:rPr lang="tr-TR" dirty="0">
                    <a:cs typeface="Times New Roman" panose="02020603050405020304" pitchFamily="18" charset="0"/>
                  </a:rPr>
                  <a:t>.mm</a:t>
                </a:r>
                <a:r>
                  <a:rPr lang="tr-TR" baseline="30000" dirty="0">
                    <a:cs typeface="Times New Roman" panose="02020603050405020304" pitchFamily="18" charset="0"/>
                  </a:rPr>
                  <a:t>2</a:t>
                </a:r>
                <a:r>
                  <a:rPr lang="tr-TR" dirty="0">
                    <a:cs typeface="Times New Roman" panose="02020603050405020304" pitchFamily="18" charset="0"/>
                  </a:rPr>
                  <a:t>/m olarak iletkenin özdirenci, </a:t>
                </a:r>
              </a:p>
              <a:p>
                <a:pPr algn="just"/>
                <a:r>
                  <a:rPr lang="tr-TR" dirty="0">
                    <a:cs typeface="Times New Roman" panose="02020603050405020304" pitchFamily="18" charset="0"/>
                  </a:rPr>
                  <a:t>l = metre (m) olarak iletkenin uzunluğu, </a:t>
                </a:r>
              </a:p>
              <a:p>
                <a:pPr algn="just"/>
                <a:r>
                  <a:rPr lang="tr-TR" dirty="0">
                    <a:cs typeface="Times New Roman" panose="02020603050405020304" pitchFamily="18" charset="0"/>
                  </a:rPr>
                  <a:t>S = mm</a:t>
                </a:r>
                <a:r>
                  <a:rPr lang="tr-TR" baseline="30000" dirty="0">
                    <a:cs typeface="Times New Roman" panose="02020603050405020304" pitchFamily="18" charset="0"/>
                  </a:rPr>
                  <a:t>2</a:t>
                </a:r>
                <a:r>
                  <a:rPr lang="tr-TR" dirty="0">
                    <a:cs typeface="Times New Roman" panose="02020603050405020304" pitchFamily="18" charset="0"/>
                  </a:rPr>
                  <a:t> olarak iletkenin kesitidir. </a:t>
                </a:r>
              </a:p>
              <a:p>
                <a:pPr marL="0" indent="0" algn="just">
                  <a:buNone/>
                </a:pPr>
                <a:endParaRPr lang="tr-TR" dirty="0">
                  <a:latin typeface="Times New Roman" panose="02020603050405020304" pitchFamily="18" charset="0"/>
                  <a:cs typeface="Times New Roman" panose="02020603050405020304" pitchFamily="18" charset="0"/>
                </a:endParaRPr>
              </a:p>
              <a:p>
                <a:pPr marL="0" indent="0" algn="just">
                  <a:buNone/>
                </a:pPr>
                <a:endParaRPr lang="tr-TR" dirty="0">
                  <a:latin typeface="Times New Roman" panose="02020603050405020304" pitchFamily="18" charset="0"/>
                  <a:cs typeface="Times New Roman" panose="02020603050405020304" pitchFamily="18" charset="0"/>
                </a:endParaRPr>
              </a:p>
            </p:txBody>
          </p:sp>
        </mc:Choice>
        <mc:Fallback xmlns="">
          <p:sp>
            <p:nvSpPr>
              <p:cNvPr id="3" name="İçerik Yer Tutucusu 2">
                <a:extLst>
                  <a:ext uri="{FF2B5EF4-FFF2-40B4-BE49-F238E27FC236}">
                    <a16:creationId xmlns:a16="http://schemas.microsoft.com/office/drawing/2014/main" id="{EE330925-0D88-4D4C-A6C2-2CD61C52FA25}"/>
                  </a:ext>
                </a:extLst>
              </p:cNvPr>
              <p:cNvSpPr>
                <a:spLocks noGrp="1" noRot="1" noChangeAspect="1" noMove="1" noResize="1" noEditPoints="1" noAdjustHandles="1" noChangeArrowheads="1" noChangeShapeType="1" noTextEdit="1"/>
              </p:cNvSpPr>
              <p:nvPr>
                <p:ph idx="1"/>
              </p:nvPr>
            </p:nvSpPr>
            <p:spPr>
              <a:xfrm>
                <a:off x="577124" y="2364361"/>
                <a:ext cx="7989752" cy="3630795"/>
              </a:xfrm>
              <a:blipFill>
                <a:blip r:embed="rId2"/>
                <a:stretch>
                  <a:fillRect l="-687" t="-10252"/>
                </a:stretch>
              </a:blipFill>
            </p:spPr>
            <p:txBody>
              <a:bodyPr/>
              <a:lstStyle/>
              <a:p>
                <a:r>
                  <a:rPr lang="tr-TR">
                    <a:noFill/>
                  </a:rPr>
                  <a:t> </a:t>
                </a:r>
              </a:p>
            </p:txBody>
          </p:sp>
        </mc:Fallback>
      </mc:AlternateContent>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3"/>
          <a:stretch>
            <a:fillRect/>
          </a:stretch>
        </p:blipFill>
        <p:spPr>
          <a:xfrm>
            <a:off x="7515841" y="687474"/>
            <a:ext cx="1055103" cy="1125714"/>
          </a:xfrm>
          <a:prstGeom prst="rect">
            <a:avLst/>
          </a:prstGeom>
        </p:spPr>
      </p:pic>
    </p:spTree>
    <p:extLst>
      <p:ext uri="{BB962C8B-B14F-4D97-AF65-F5344CB8AC3E}">
        <p14:creationId xmlns:p14="http://schemas.microsoft.com/office/powerpoint/2010/main" val="35370036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C7BE5C2-924A-4D6E-AE4E-7EE2ADDCD97D}"/>
              </a:ext>
            </a:extLst>
          </p:cNvPr>
          <p:cNvSpPr>
            <a:spLocks noGrp="1"/>
          </p:cNvSpPr>
          <p:nvPr>
            <p:ph type="title"/>
          </p:nvPr>
        </p:nvSpPr>
        <p:spPr/>
        <p:txBody>
          <a:bodyPr/>
          <a:lstStyle/>
          <a:p>
            <a:r>
              <a:rPr lang="tr-TR" dirty="0">
                <a:latin typeface="BakerSignet BT" panose="020B0502050309030A04" pitchFamily="34" charset="0"/>
              </a:rPr>
              <a:t>8. Direncin fiziksel boyutlarla değişimi</a:t>
            </a:r>
          </a:p>
        </p:txBody>
      </p:sp>
      <p:sp>
        <p:nvSpPr>
          <p:cNvPr id="3" name="İçerik Yer Tutucusu 2">
            <a:extLst>
              <a:ext uri="{FF2B5EF4-FFF2-40B4-BE49-F238E27FC236}">
                <a16:creationId xmlns:a16="http://schemas.microsoft.com/office/drawing/2014/main" id="{EE330925-0D88-4D4C-A6C2-2CD61C52FA25}"/>
              </a:ext>
            </a:extLst>
          </p:cNvPr>
          <p:cNvSpPr>
            <a:spLocks noGrp="1"/>
          </p:cNvSpPr>
          <p:nvPr>
            <p:ph idx="1"/>
          </p:nvPr>
        </p:nvSpPr>
        <p:spPr>
          <a:xfrm>
            <a:off x="577124" y="2364361"/>
            <a:ext cx="7989752" cy="3630795"/>
          </a:xfrm>
        </p:spPr>
        <p:txBody>
          <a:bodyPr>
            <a:normAutofit/>
          </a:bodyPr>
          <a:lstStyle/>
          <a:p>
            <a:pPr algn="just"/>
            <a:r>
              <a:rPr lang="tr-TR" dirty="0">
                <a:latin typeface="Times New Roman" panose="02020603050405020304" pitchFamily="18" charset="0"/>
                <a:cs typeface="Times New Roman" panose="02020603050405020304" pitchFamily="18" charset="0"/>
              </a:rPr>
              <a:t>Özdirenç, bir iletkenin birim uzunluk ve kesitli parçasının direncidir. </a:t>
            </a:r>
            <a:r>
              <a:rPr lang="el-GR" dirty="0">
                <a:latin typeface="Times New Roman" panose="02020603050405020304" pitchFamily="18" charset="0"/>
                <a:cs typeface="Times New Roman" panose="02020603050405020304" pitchFamily="18" charset="0"/>
              </a:rPr>
              <a:t>ρ</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ro</a:t>
            </a:r>
            <a:r>
              <a:rPr lang="tr-TR" dirty="0">
                <a:latin typeface="Times New Roman" panose="02020603050405020304" pitchFamily="18" charset="0"/>
                <a:cs typeface="Times New Roman" panose="02020603050405020304" pitchFamily="18" charset="0"/>
              </a:rPr>
              <a:t>) ile gösterilir. Özdirencin birimi  </a:t>
            </a:r>
            <a:r>
              <a:rPr lang="el-GR" dirty="0">
                <a:latin typeface="Times New Roman" panose="02020603050405020304" pitchFamily="18" charset="0"/>
                <a:cs typeface="Times New Roman" panose="02020603050405020304" pitchFamily="18" charset="0"/>
              </a:rPr>
              <a:t>Ω</a:t>
            </a:r>
            <a:r>
              <a:rPr lang="tr-TR" dirty="0">
                <a:latin typeface="Times New Roman" panose="02020603050405020304" pitchFamily="18" charset="0"/>
                <a:cs typeface="Times New Roman" panose="02020603050405020304" pitchFamily="18" charset="0"/>
              </a:rPr>
              <a:t>mm</a:t>
            </a:r>
            <a:r>
              <a:rPr lang="tr-TR" baseline="30000" dirty="0">
                <a:latin typeface="Times New Roman" panose="02020603050405020304" pitchFamily="18" charset="0"/>
                <a:cs typeface="Times New Roman" panose="02020603050405020304" pitchFamily="18" charset="0"/>
              </a:rPr>
              <a:t>2</a:t>
            </a:r>
            <a:r>
              <a:rPr lang="tr-TR" dirty="0">
                <a:latin typeface="Times New Roman" panose="02020603050405020304" pitchFamily="18" charset="0"/>
                <a:cs typeface="Times New Roman" panose="02020603050405020304" pitchFamily="18" charset="0"/>
              </a:rPr>
              <a:t>/m olduğu için, bu değerler 1 mm</a:t>
            </a:r>
            <a:r>
              <a:rPr lang="tr-TR" baseline="30000" dirty="0">
                <a:latin typeface="Times New Roman" panose="02020603050405020304" pitchFamily="18" charset="0"/>
                <a:cs typeface="Times New Roman" panose="02020603050405020304" pitchFamily="18" charset="0"/>
              </a:rPr>
              <a:t>2</a:t>
            </a:r>
            <a:r>
              <a:rPr lang="tr-TR" dirty="0">
                <a:latin typeface="Times New Roman" panose="02020603050405020304" pitchFamily="18" charset="0"/>
                <a:cs typeface="Times New Roman" panose="02020603050405020304" pitchFamily="18" charset="0"/>
              </a:rPr>
              <a:t> kesitinde ve 1 m uzunluğundaki telin, oda sıcaklığındaki (18-20 C°) direncini tanımlar.</a:t>
            </a:r>
          </a:p>
          <a:p>
            <a:pPr algn="just"/>
            <a:r>
              <a:rPr lang="tr-TR" dirty="0">
                <a:latin typeface="Times New Roman" panose="02020603050405020304" pitchFamily="18" charset="0"/>
                <a:cs typeface="Times New Roman" panose="02020603050405020304" pitchFamily="18" charset="0"/>
              </a:rPr>
              <a:t>Özdirencin tersine (1/</a:t>
            </a:r>
            <a:r>
              <a:rPr lang="el-GR" dirty="0">
                <a:latin typeface="Times New Roman" panose="02020603050405020304" pitchFamily="18" charset="0"/>
                <a:cs typeface="Times New Roman" panose="02020603050405020304" pitchFamily="18" charset="0"/>
              </a:rPr>
              <a:t>ρ</a:t>
            </a:r>
            <a:r>
              <a:rPr lang="tr-TR" dirty="0">
                <a:latin typeface="Times New Roman" panose="02020603050405020304" pitchFamily="18" charset="0"/>
                <a:cs typeface="Times New Roman" panose="02020603050405020304" pitchFamily="18" charset="0"/>
              </a:rPr>
              <a:t> = </a:t>
            </a:r>
            <a:r>
              <a:rPr lang="el-GR" dirty="0">
                <a:latin typeface="Times New Roman" panose="02020603050405020304" pitchFamily="18" charset="0"/>
                <a:cs typeface="Times New Roman" panose="02020603050405020304" pitchFamily="18" charset="0"/>
              </a:rPr>
              <a:t>σ</a:t>
            </a:r>
            <a:r>
              <a:rPr lang="tr-TR" dirty="0">
                <a:latin typeface="Times New Roman" panose="02020603050405020304" pitchFamily="18" charset="0"/>
                <a:cs typeface="Times New Roman" panose="02020603050405020304" pitchFamily="18" charset="0"/>
              </a:rPr>
              <a:t>) öz iletkenlik denir. Birimi m/Q . mm</a:t>
            </a:r>
            <a:r>
              <a:rPr lang="tr-TR" baseline="30000" dirty="0">
                <a:latin typeface="Times New Roman" panose="02020603050405020304" pitchFamily="18" charset="0"/>
                <a:cs typeface="Times New Roman" panose="02020603050405020304" pitchFamily="18" charset="0"/>
              </a:rPr>
              <a:t>2</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dir</a:t>
            </a:r>
            <a:r>
              <a:rPr lang="tr-TR" dirty="0">
                <a:latin typeface="Times New Roman" panose="02020603050405020304" pitchFamily="18" charset="0"/>
                <a:cs typeface="Times New Roman" panose="02020603050405020304" pitchFamily="18" charset="0"/>
              </a:rPr>
              <a:t>.</a:t>
            </a:r>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2"/>
          <a:stretch>
            <a:fillRect/>
          </a:stretch>
        </p:blipFill>
        <p:spPr>
          <a:xfrm>
            <a:off x="7515841" y="687474"/>
            <a:ext cx="1055103" cy="1125714"/>
          </a:xfrm>
          <a:prstGeom prst="rect">
            <a:avLst/>
          </a:prstGeom>
        </p:spPr>
      </p:pic>
    </p:spTree>
    <p:extLst>
      <p:ext uri="{BB962C8B-B14F-4D97-AF65-F5344CB8AC3E}">
        <p14:creationId xmlns:p14="http://schemas.microsoft.com/office/powerpoint/2010/main" val="78028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C7BE5C2-924A-4D6E-AE4E-7EE2ADDCD97D}"/>
              </a:ext>
            </a:extLst>
          </p:cNvPr>
          <p:cNvSpPr>
            <a:spLocks noGrp="1"/>
          </p:cNvSpPr>
          <p:nvPr>
            <p:ph type="title"/>
          </p:nvPr>
        </p:nvSpPr>
        <p:spPr/>
        <p:txBody>
          <a:bodyPr/>
          <a:lstStyle/>
          <a:p>
            <a:r>
              <a:rPr lang="tr-TR" dirty="0">
                <a:latin typeface="BakerSignet BT" panose="020B0502050309030A04" pitchFamily="34" charset="0"/>
              </a:rPr>
              <a:t>8. Direncin fiziksel boyutlarla değişimi</a:t>
            </a:r>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2"/>
          <a:stretch>
            <a:fillRect/>
          </a:stretch>
        </p:blipFill>
        <p:spPr>
          <a:xfrm>
            <a:off x="7515841" y="687474"/>
            <a:ext cx="1055103" cy="1125714"/>
          </a:xfrm>
          <a:prstGeom prst="rect">
            <a:avLst/>
          </a:prstGeom>
        </p:spPr>
      </p:pic>
      <p:pic>
        <p:nvPicPr>
          <p:cNvPr id="7" name="Resim 6">
            <a:extLst>
              <a:ext uri="{FF2B5EF4-FFF2-40B4-BE49-F238E27FC236}">
                <a16:creationId xmlns:a16="http://schemas.microsoft.com/office/drawing/2014/main" id="{EBCC5EB4-5446-4AC1-A6ED-F7DA23A2C826}"/>
              </a:ext>
            </a:extLst>
          </p:cNvPr>
          <p:cNvPicPr>
            <a:picLocks noChangeAspect="1"/>
          </p:cNvPicPr>
          <p:nvPr/>
        </p:nvPicPr>
        <p:blipFill>
          <a:blip r:embed="rId3"/>
          <a:stretch>
            <a:fillRect/>
          </a:stretch>
        </p:blipFill>
        <p:spPr>
          <a:xfrm>
            <a:off x="1353949" y="2093336"/>
            <a:ext cx="6714394" cy="4339547"/>
          </a:xfrm>
          <a:prstGeom prst="rect">
            <a:avLst/>
          </a:prstGeom>
        </p:spPr>
      </p:pic>
    </p:spTree>
    <p:extLst>
      <p:ext uri="{BB962C8B-B14F-4D97-AF65-F5344CB8AC3E}">
        <p14:creationId xmlns:p14="http://schemas.microsoft.com/office/powerpoint/2010/main" val="19247930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C7BE5C2-924A-4D6E-AE4E-7EE2ADDCD97D}"/>
              </a:ext>
            </a:extLst>
          </p:cNvPr>
          <p:cNvSpPr>
            <a:spLocks noGrp="1"/>
          </p:cNvSpPr>
          <p:nvPr>
            <p:ph type="title"/>
          </p:nvPr>
        </p:nvSpPr>
        <p:spPr/>
        <p:txBody>
          <a:bodyPr/>
          <a:lstStyle/>
          <a:p>
            <a:r>
              <a:rPr lang="tr-TR" dirty="0">
                <a:latin typeface="BakerSignet BT" panose="020B0502050309030A04" pitchFamily="34" charset="0"/>
              </a:rPr>
              <a:t>8. Direncin fiziksel boyutlarla değişimi</a:t>
            </a:r>
          </a:p>
        </p:txBody>
      </p:sp>
      <p:sp>
        <p:nvSpPr>
          <p:cNvPr id="3" name="İçerik Yer Tutucusu 2">
            <a:extLst>
              <a:ext uri="{FF2B5EF4-FFF2-40B4-BE49-F238E27FC236}">
                <a16:creationId xmlns:a16="http://schemas.microsoft.com/office/drawing/2014/main" id="{EE330925-0D88-4D4C-A6C2-2CD61C52FA25}"/>
              </a:ext>
            </a:extLst>
          </p:cNvPr>
          <p:cNvSpPr>
            <a:spLocks noGrp="1"/>
          </p:cNvSpPr>
          <p:nvPr>
            <p:ph idx="1"/>
          </p:nvPr>
        </p:nvSpPr>
        <p:spPr>
          <a:xfrm>
            <a:off x="577124" y="2364361"/>
            <a:ext cx="7989752" cy="3630795"/>
          </a:xfrm>
        </p:spPr>
        <p:txBody>
          <a:bodyPr>
            <a:normAutofit/>
          </a:bodyPr>
          <a:lstStyle/>
          <a:p>
            <a:pPr algn="just"/>
            <a:r>
              <a:rPr lang="tr-TR" dirty="0">
                <a:latin typeface="Times New Roman" panose="02020603050405020304" pitchFamily="18" charset="0"/>
                <a:cs typeface="Times New Roman" panose="02020603050405020304" pitchFamily="18" charset="0"/>
              </a:rPr>
              <a:t>Tablodan görülebileceği gibi en iyi iletken gümüştür. Özdirenci en küçük olan maddenin öz iletkenliği en büyüktür. En iyi iletkenleri sıralarsak; gümüş, ba­kır, altın, alüminyum olur. Bunlardan, altın ve gümüş pahalı olduğu için elektrik­te en çok sağlamlığı bakımından bakır kullanılır.</a:t>
            </a:r>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2"/>
          <a:stretch>
            <a:fillRect/>
          </a:stretch>
        </p:blipFill>
        <p:spPr>
          <a:xfrm>
            <a:off x="7515841" y="687474"/>
            <a:ext cx="1055103" cy="1125714"/>
          </a:xfrm>
          <a:prstGeom prst="rect">
            <a:avLst/>
          </a:prstGeom>
        </p:spPr>
      </p:pic>
    </p:spTree>
    <p:extLst>
      <p:ext uri="{BB962C8B-B14F-4D97-AF65-F5344CB8AC3E}">
        <p14:creationId xmlns:p14="http://schemas.microsoft.com/office/powerpoint/2010/main" val="38960849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C7BE5C2-924A-4D6E-AE4E-7EE2ADDCD97D}"/>
              </a:ext>
            </a:extLst>
          </p:cNvPr>
          <p:cNvSpPr>
            <a:spLocks noGrp="1"/>
          </p:cNvSpPr>
          <p:nvPr>
            <p:ph type="title"/>
          </p:nvPr>
        </p:nvSpPr>
        <p:spPr/>
        <p:txBody>
          <a:bodyPr/>
          <a:lstStyle/>
          <a:p>
            <a:r>
              <a:rPr lang="tr-TR" dirty="0">
                <a:latin typeface="BakerSignet BT" panose="020B0502050309030A04" pitchFamily="34" charset="0"/>
              </a:rPr>
              <a:t>8. Direncin fiziksel boyutlarla değişimi</a:t>
            </a:r>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2"/>
          <a:stretch>
            <a:fillRect/>
          </a:stretch>
        </p:blipFill>
        <p:spPr>
          <a:xfrm>
            <a:off x="7515841" y="687474"/>
            <a:ext cx="1055103" cy="1125714"/>
          </a:xfrm>
          <a:prstGeom prst="rect">
            <a:avLst/>
          </a:prstGeom>
        </p:spPr>
      </p:pic>
      <p:pic>
        <p:nvPicPr>
          <p:cNvPr id="7" name="Resim 6">
            <a:extLst>
              <a:ext uri="{FF2B5EF4-FFF2-40B4-BE49-F238E27FC236}">
                <a16:creationId xmlns:a16="http://schemas.microsoft.com/office/drawing/2014/main" id="{D19F620D-BAB7-4682-B8FC-F1A68DF8DD0A}"/>
              </a:ext>
            </a:extLst>
          </p:cNvPr>
          <p:cNvPicPr>
            <a:picLocks noChangeAspect="1"/>
          </p:cNvPicPr>
          <p:nvPr/>
        </p:nvPicPr>
        <p:blipFill rotWithShape="1">
          <a:blip r:embed="rId3"/>
          <a:srcRect b="55269"/>
          <a:stretch/>
        </p:blipFill>
        <p:spPr>
          <a:xfrm>
            <a:off x="82237" y="2830526"/>
            <a:ext cx="8979526" cy="851137"/>
          </a:xfrm>
          <a:prstGeom prst="rect">
            <a:avLst/>
          </a:prstGeom>
        </p:spPr>
      </p:pic>
    </p:spTree>
    <p:extLst>
      <p:ext uri="{BB962C8B-B14F-4D97-AF65-F5344CB8AC3E}">
        <p14:creationId xmlns:p14="http://schemas.microsoft.com/office/powerpoint/2010/main" val="25887588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C7BE5C2-924A-4D6E-AE4E-7EE2ADDCD97D}"/>
              </a:ext>
            </a:extLst>
          </p:cNvPr>
          <p:cNvSpPr>
            <a:spLocks noGrp="1"/>
          </p:cNvSpPr>
          <p:nvPr>
            <p:ph type="title"/>
          </p:nvPr>
        </p:nvSpPr>
        <p:spPr/>
        <p:txBody>
          <a:bodyPr/>
          <a:lstStyle/>
          <a:p>
            <a:r>
              <a:rPr lang="tr-TR" dirty="0">
                <a:latin typeface="BakerSignet BT" panose="020B0502050309030A04" pitchFamily="34" charset="0"/>
              </a:rPr>
              <a:t>8. Direncin fiziksel boyutlarla değişimi</a:t>
            </a:r>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2"/>
          <a:stretch>
            <a:fillRect/>
          </a:stretch>
        </p:blipFill>
        <p:spPr>
          <a:xfrm>
            <a:off x="7515841" y="687474"/>
            <a:ext cx="1055103" cy="1125714"/>
          </a:xfrm>
          <a:prstGeom prst="rect">
            <a:avLst/>
          </a:prstGeom>
        </p:spPr>
      </p:pic>
      <p:pic>
        <p:nvPicPr>
          <p:cNvPr id="7" name="Resim 6">
            <a:extLst>
              <a:ext uri="{FF2B5EF4-FFF2-40B4-BE49-F238E27FC236}">
                <a16:creationId xmlns:a16="http://schemas.microsoft.com/office/drawing/2014/main" id="{D19F620D-BAB7-4682-B8FC-F1A68DF8DD0A}"/>
              </a:ext>
            </a:extLst>
          </p:cNvPr>
          <p:cNvPicPr>
            <a:picLocks noChangeAspect="1"/>
          </p:cNvPicPr>
          <p:nvPr/>
        </p:nvPicPr>
        <p:blipFill>
          <a:blip r:embed="rId3"/>
          <a:stretch>
            <a:fillRect/>
          </a:stretch>
        </p:blipFill>
        <p:spPr>
          <a:xfrm>
            <a:off x="82237" y="2830526"/>
            <a:ext cx="8979526" cy="1902800"/>
          </a:xfrm>
          <a:prstGeom prst="rect">
            <a:avLst/>
          </a:prstGeom>
        </p:spPr>
      </p:pic>
    </p:spTree>
    <p:extLst>
      <p:ext uri="{BB962C8B-B14F-4D97-AF65-F5344CB8AC3E}">
        <p14:creationId xmlns:p14="http://schemas.microsoft.com/office/powerpoint/2010/main" val="36664680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C7BE5C2-924A-4D6E-AE4E-7EE2ADDCD97D}"/>
              </a:ext>
            </a:extLst>
          </p:cNvPr>
          <p:cNvSpPr>
            <a:spLocks noGrp="1"/>
          </p:cNvSpPr>
          <p:nvPr>
            <p:ph type="title"/>
          </p:nvPr>
        </p:nvSpPr>
        <p:spPr/>
        <p:txBody>
          <a:bodyPr/>
          <a:lstStyle/>
          <a:p>
            <a:r>
              <a:rPr lang="tr-TR" dirty="0">
                <a:latin typeface="BakerSignet BT" panose="020B0502050309030A04" pitchFamily="34" charset="0"/>
              </a:rPr>
              <a:t>8. Direncin fiziksel boyutlarla değişimi</a:t>
            </a:r>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2"/>
          <a:stretch>
            <a:fillRect/>
          </a:stretch>
        </p:blipFill>
        <p:spPr>
          <a:xfrm>
            <a:off x="7515841" y="687474"/>
            <a:ext cx="1055103" cy="1125714"/>
          </a:xfrm>
          <a:prstGeom prst="rect">
            <a:avLst/>
          </a:prstGeom>
        </p:spPr>
      </p:pic>
      <p:pic>
        <p:nvPicPr>
          <p:cNvPr id="3" name="Resim 2">
            <a:extLst>
              <a:ext uri="{FF2B5EF4-FFF2-40B4-BE49-F238E27FC236}">
                <a16:creationId xmlns:a16="http://schemas.microsoft.com/office/drawing/2014/main" id="{96B01350-7703-4F62-95EE-1FFA597A11A1}"/>
              </a:ext>
            </a:extLst>
          </p:cNvPr>
          <p:cNvPicPr>
            <a:picLocks noChangeAspect="1"/>
          </p:cNvPicPr>
          <p:nvPr/>
        </p:nvPicPr>
        <p:blipFill rotWithShape="1">
          <a:blip r:embed="rId3"/>
          <a:srcRect b="67438"/>
          <a:stretch/>
        </p:blipFill>
        <p:spPr>
          <a:xfrm>
            <a:off x="518918" y="2390210"/>
            <a:ext cx="7977826" cy="1125714"/>
          </a:xfrm>
          <a:prstGeom prst="rect">
            <a:avLst/>
          </a:prstGeom>
        </p:spPr>
      </p:pic>
    </p:spTree>
    <p:extLst>
      <p:ext uri="{BB962C8B-B14F-4D97-AF65-F5344CB8AC3E}">
        <p14:creationId xmlns:p14="http://schemas.microsoft.com/office/powerpoint/2010/main" val="39430605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C7BE5C2-924A-4D6E-AE4E-7EE2ADDCD97D}"/>
              </a:ext>
            </a:extLst>
          </p:cNvPr>
          <p:cNvSpPr>
            <a:spLocks noGrp="1"/>
          </p:cNvSpPr>
          <p:nvPr>
            <p:ph type="title"/>
          </p:nvPr>
        </p:nvSpPr>
        <p:spPr/>
        <p:txBody>
          <a:bodyPr/>
          <a:lstStyle/>
          <a:p>
            <a:r>
              <a:rPr lang="tr-TR" dirty="0">
                <a:latin typeface="BakerSignet BT" panose="020B0502050309030A04" pitchFamily="34" charset="0"/>
              </a:rPr>
              <a:t>8. Direncin fiziksel boyutlarla değişimi</a:t>
            </a:r>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2"/>
          <a:stretch>
            <a:fillRect/>
          </a:stretch>
        </p:blipFill>
        <p:spPr>
          <a:xfrm>
            <a:off x="7515841" y="687474"/>
            <a:ext cx="1055103" cy="1125714"/>
          </a:xfrm>
          <a:prstGeom prst="rect">
            <a:avLst/>
          </a:prstGeom>
        </p:spPr>
      </p:pic>
      <p:pic>
        <p:nvPicPr>
          <p:cNvPr id="3" name="Resim 2">
            <a:extLst>
              <a:ext uri="{FF2B5EF4-FFF2-40B4-BE49-F238E27FC236}">
                <a16:creationId xmlns:a16="http://schemas.microsoft.com/office/drawing/2014/main" id="{96B01350-7703-4F62-95EE-1FFA597A11A1}"/>
              </a:ext>
            </a:extLst>
          </p:cNvPr>
          <p:cNvPicPr>
            <a:picLocks noChangeAspect="1"/>
          </p:cNvPicPr>
          <p:nvPr/>
        </p:nvPicPr>
        <p:blipFill>
          <a:blip r:embed="rId3"/>
          <a:stretch>
            <a:fillRect/>
          </a:stretch>
        </p:blipFill>
        <p:spPr>
          <a:xfrm>
            <a:off x="518918" y="2390210"/>
            <a:ext cx="7977826" cy="3457200"/>
          </a:xfrm>
          <a:prstGeom prst="rect">
            <a:avLst/>
          </a:prstGeom>
        </p:spPr>
      </p:pic>
    </p:spTree>
    <p:extLst>
      <p:ext uri="{BB962C8B-B14F-4D97-AF65-F5344CB8AC3E}">
        <p14:creationId xmlns:p14="http://schemas.microsoft.com/office/powerpoint/2010/main" val="350944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C7BE5C2-924A-4D6E-AE4E-7EE2ADDCD97D}"/>
              </a:ext>
            </a:extLst>
          </p:cNvPr>
          <p:cNvSpPr>
            <a:spLocks noGrp="1"/>
          </p:cNvSpPr>
          <p:nvPr>
            <p:ph type="title"/>
          </p:nvPr>
        </p:nvSpPr>
        <p:spPr/>
        <p:txBody>
          <a:bodyPr/>
          <a:lstStyle/>
          <a:p>
            <a:r>
              <a:rPr lang="tr-TR" dirty="0">
                <a:latin typeface="BakerSignet BT" panose="020B0502050309030A04" pitchFamily="34" charset="0"/>
              </a:rPr>
              <a:t>1. Statik Elektrik</a:t>
            </a:r>
          </a:p>
        </p:txBody>
      </p:sp>
      <p:sp>
        <p:nvSpPr>
          <p:cNvPr id="3" name="İçerik Yer Tutucusu 2">
            <a:extLst>
              <a:ext uri="{FF2B5EF4-FFF2-40B4-BE49-F238E27FC236}">
                <a16:creationId xmlns:a16="http://schemas.microsoft.com/office/drawing/2014/main" id="{EE330925-0D88-4D4C-A6C2-2CD61C52FA25}"/>
              </a:ext>
            </a:extLst>
          </p:cNvPr>
          <p:cNvSpPr>
            <a:spLocks noGrp="1"/>
          </p:cNvSpPr>
          <p:nvPr>
            <p:ph idx="1"/>
          </p:nvPr>
        </p:nvSpPr>
        <p:spPr/>
        <p:txBody>
          <a:bodyPr/>
          <a:lstStyle/>
          <a:p>
            <a:pPr algn="just"/>
            <a:r>
              <a:rPr lang="tr-TR" dirty="0">
                <a:latin typeface="Times New Roman" panose="02020603050405020304" pitchFamily="18" charset="0"/>
                <a:cs typeface="Times New Roman" panose="02020603050405020304" pitchFamily="18" charset="0"/>
              </a:rPr>
              <a:t>Elektronların, çekirdek etrafında döndükleri yörüngeler (kabuk); K, L, M, N, O, P gibi harflerle belirlenir. Bir atomun en dış yörüngesindeki elektronlara </a:t>
            </a:r>
            <a:r>
              <a:rPr lang="tr-TR" b="1" dirty="0">
                <a:solidFill>
                  <a:srgbClr val="FF0000"/>
                </a:solidFill>
                <a:latin typeface="Times New Roman" panose="02020603050405020304" pitchFamily="18" charset="0"/>
                <a:cs typeface="Times New Roman" panose="02020603050405020304" pitchFamily="18" charset="0"/>
              </a:rPr>
              <a:t>VALANS ELEKTRONLARI</a:t>
            </a:r>
            <a:r>
              <a:rPr lang="tr-TR" dirty="0">
                <a:latin typeface="Times New Roman" panose="02020603050405020304" pitchFamily="18" charset="0"/>
                <a:cs typeface="Times New Roman" panose="02020603050405020304" pitchFamily="18" charset="0"/>
              </a:rPr>
              <a:t> denir.  Atomun, elektron kazanıp kaybetmesi sadece son yörüngesindeki elektronlarla ilgilidir. Çünkü, bu elektronlara çekirdeğin uyguladığı çekim kuvveti daha azdır. Yörüngesinden çıkan elektronlar, atomlar arası dolaşmaya baş­lar.  Atomun en dış yörüngesinde bulunan ve bu yörüngelerinden çıkarak atomlar arası boşlukta dolaşmaya başlayan elektronlara </a:t>
            </a:r>
            <a:r>
              <a:rPr lang="tr-TR" b="1" dirty="0">
                <a:solidFill>
                  <a:srgbClr val="FF0000"/>
                </a:solidFill>
                <a:latin typeface="Times New Roman" panose="02020603050405020304" pitchFamily="18" charset="0"/>
                <a:cs typeface="Times New Roman" panose="02020603050405020304" pitchFamily="18" charset="0"/>
              </a:rPr>
              <a:t>SERBEST ELEKTRON </a:t>
            </a:r>
            <a:r>
              <a:rPr lang="tr-TR" dirty="0">
                <a:latin typeface="Times New Roman" panose="02020603050405020304" pitchFamily="18" charset="0"/>
                <a:cs typeface="Times New Roman" panose="02020603050405020304" pitchFamily="18" charset="0"/>
              </a:rPr>
              <a:t>adı verilir.</a:t>
            </a:r>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2"/>
          <a:stretch>
            <a:fillRect/>
          </a:stretch>
        </p:blipFill>
        <p:spPr>
          <a:xfrm>
            <a:off x="7515841" y="687474"/>
            <a:ext cx="1055103" cy="1125714"/>
          </a:xfrm>
          <a:prstGeom prst="rect">
            <a:avLst/>
          </a:prstGeom>
        </p:spPr>
      </p:pic>
    </p:spTree>
    <p:extLst>
      <p:ext uri="{BB962C8B-B14F-4D97-AF65-F5344CB8AC3E}">
        <p14:creationId xmlns:p14="http://schemas.microsoft.com/office/powerpoint/2010/main" val="38192226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C7BE5C2-924A-4D6E-AE4E-7EE2ADDCD97D}"/>
              </a:ext>
            </a:extLst>
          </p:cNvPr>
          <p:cNvSpPr>
            <a:spLocks noGrp="1"/>
          </p:cNvSpPr>
          <p:nvPr>
            <p:ph type="title"/>
          </p:nvPr>
        </p:nvSpPr>
        <p:spPr/>
        <p:txBody>
          <a:bodyPr/>
          <a:lstStyle/>
          <a:p>
            <a:r>
              <a:rPr lang="tr-TR" dirty="0">
                <a:latin typeface="BakerSignet BT" panose="020B0502050309030A04" pitchFamily="34" charset="0"/>
              </a:rPr>
              <a:t>8. Direncin fiziksel boyutlarla değişimi</a:t>
            </a:r>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2"/>
          <a:stretch>
            <a:fillRect/>
          </a:stretch>
        </p:blipFill>
        <p:spPr>
          <a:xfrm>
            <a:off x="7515841" y="687474"/>
            <a:ext cx="1055103" cy="1125714"/>
          </a:xfrm>
          <a:prstGeom prst="rect">
            <a:avLst/>
          </a:prstGeom>
        </p:spPr>
      </p:pic>
      <p:pic>
        <p:nvPicPr>
          <p:cNvPr id="5" name="Resim 4">
            <a:extLst>
              <a:ext uri="{FF2B5EF4-FFF2-40B4-BE49-F238E27FC236}">
                <a16:creationId xmlns:a16="http://schemas.microsoft.com/office/drawing/2014/main" id="{1398B6B7-DFAB-4855-BD44-BDF6FA19DF6F}"/>
              </a:ext>
            </a:extLst>
          </p:cNvPr>
          <p:cNvPicPr>
            <a:picLocks noChangeAspect="1"/>
          </p:cNvPicPr>
          <p:nvPr/>
        </p:nvPicPr>
        <p:blipFill rotWithShape="1">
          <a:blip r:embed="rId3"/>
          <a:srcRect b="43076"/>
          <a:stretch/>
        </p:blipFill>
        <p:spPr>
          <a:xfrm>
            <a:off x="314774" y="2531200"/>
            <a:ext cx="8514451" cy="1022126"/>
          </a:xfrm>
          <a:prstGeom prst="rect">
            <a:avLst/>
          </a:prstGeom>
        </p:spPr>
      </p:pic>
    </p:spTree>
    <p:extLst>
      <p:ext uri="{BB962C8B-B14F-4D97-AF65-F5344CB8AC3E}">
        <p14:creationId xmlns:p14="http://schemas.microsoft.com/office/powerpoint/2010/main" val="14759846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C7BE5C2-924A-4D6E-AE4E-7EE2ADDCD97D}"/>
              </a:ext>
            </a:extLst>
          </p:cNvPr>
          <p:cNvSpPr>
            <a:spLocks noGrp="1"/>
          </p:cNvSpPr>
          <p:nvPr>
            <p:ph type="title"/>
          </p:nvPr>
        </p:nvSpPr>
        <p:spPr/>
        <p:txBody>
          <a:bodyPr/>
          <a:lstStyle/>
          <a:p>
            <a:r>
              <a:rPr lang="tr-TR" dirty="0">
                <a:latin typeface="BakerSignet BT" panose="020B0502050309030A04" pitchFamily="34" charset="0"/>
              </a:rPr>
              <a:t>8. Direncin fiziksel boyutlarla değişimi</a:t>
            </a:r>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2"/>
          <a:stretch>
            <a:fillRect/>
          </a:stretch>
        </p:blipFill>
        <p:spPr>
          <a:xfrm>
            <a:off x="7515841" y="687474"/>
            <a:ext cx="1055103" cy="1125714"/>
          </a:xfrm>
          <a:prstGeom prst="rect">
            <a:avLst/>
          </a:prstGeom>
        </p:spPr>
      </p:pic>
      <p:pic>
        <p:nvPicPr>
          <p:cNvPr id="5" name="Resim 4">
            <a:extLst>
              <a:ext uri="{FF2B5EF4-FFF2-40B4-BE49-F238E27FC236}">
                <a16:creationId xmlns:a16="http://schemas.microsoft.com/office/drawing/2014/main" id="{1398B6B7-DFAB-4855-BD44-BDF6FA19DF6F}"/>
              </a:ext>
            </a:extLst>
          </p:cNvPr>
          <p:cNvPicPr>
            <a:picLocks noChangeAspect="1"/>
          </p:cNvPicPr>
          <p:nvPr/>
        </p:nvPicPr>
        <p:blipFill>
          <a:blip r:embed="rId3"/>
          <a:stretch>
            <a:fillRect/>
          </a:stretch>
        </p:blipFill>
        <p:spPr>
          <a:xfrm>
            <a:off x="314774" y="2531200"/>
            <a:ext cx="8514451" cy="1795600"/>
          </a:xfrm>
          <a:prstGeom prst="rect">
            <a:avLst/>
          </a:prstGeom>
        </p:spPr>
      </p:pic>
    </p:spTree>
    <p:extLst>
      <p:ext uri="{BB962C8B-B14F-4D97-AF65-F5344CB8AC3E}">
        <p14:creationId xmlns:p14="http://schemas.microsoft.com/office/powerpoint/2010/main" val="5958167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C7BE5C2-924A-4D6E-AE4E-7EE2ADDCD97D}"/>
              </a:ext>
            </a:extLst>
          </p:cNvPr>
          <p:cNvSpPr>
            <a:spLocks noGrp="1"/>
          </p:cNvSpPr>
          <p:nvPr>
            <p:ph type="title"/>
          </p:nvPr>
        </p:nvSpPr>
        <p:spPr/>
        <p:txBody>
          <a:bodyPr/>
          <a:lstStyle/>
          <a:p>
            <a:r>
              <a:rPr lang="tr-TR" dirty="0">
                <a:latin typeface="BakerSignet BT" panose="020B0502050309030A04" pitchFamily="34" charset="0"/>
              </a:rPr>
              <a:t>9. Direncin sıcaklıkla değişimi</a:t>
            </a:r>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2"/>
          <a:stretch>
            <a:fillRect/>
          </a:stretch>
        </p:blipFill>
        <p:spPr>
          <a:xfrm>
            <a:off x="7515841" y="687474"/>
            <a:ext cx="1055103" cy="1125714"/>
          </a:xfrm>
          <a:prstGeom prst="rect">
            <a:avLst/>
          </a:prstGeom>
        </p:spPr>
      </p:pic>
      <p:sp>
        <p:nvSpPr>
          <p:cNvPr id="6" name="İçerik Yer Tutucusu 2">
            <a:extLst>
              <a:ext uri="{FF2B5EF4-FFF2-40B4-BE49-F238E27FC236}">
                <a16:creationId xmlns:a16="http://schemas.microsoft.com/office/drawing/2014/main" id="{B2262D67-CF97-42EA-A622-FD865EE38B7C}"/>
              </a:ext>
            </a:extLst>
          </p:cNvPr>
          <p:cNvSpPr>
            <a:spLocks noGrp="1"/>
          </p:cNvSpPr>
          <p:nvPr>
            <p:ph idx="1"/>
          </p:nvPr>
        </p:nvSpPr>
        <p:spPr>
          <a:xfrm>
            <a:off x="577124" y="2938447"/>
            <a:ext cx="7989752" cy="3630795"/>
          </a:xfrm>
        </p:spPr>
        <p:txBody>
          <a:bodyPr>
            <a:normAutofit/>
          </a:bodyPr>
          <a:lstStyle/>
          <a:p>
            <a:pPr algn="just"/>
            <a:r>
              <a:rPr lang="tr-TR" dirty="0">
                <a:latin typeface="Times New Roman" panose="02020603050405020304" pitchFamily="18" charset="0"/>
                <a:cs typeface="Times New Roman" panose="02020603050405020304" pitchFamily="18" charset="0"/>
              </a:rPr>
              <a:t>Bir iletkenin direnci; uzunluğa, kesite ve özdirence bağlı olduğu gibi sıcaklığa da bağlıdır. Metalin sıcak­lığı arttıkça, atomların enerjileri de artar. Enerjisi artan atomların titre­şimleri de büyür. Bir insanın, kala­balık ve hareketli bir topluluk içinde topluluğu yararak geçmesinin güç­leştiği gibi, titreşimleri büyük olan atomların içinde serbest yüklerin ge­çişi de o nispette zor olacaktır. Dola­yısıyla, sıcaklık arttıkça dirençte ar­tar. Sıcaklıkla direnç doğru orantılı­dır. </a:t>
            </a:r>
          </a:p>
        </p:txBody>
      </p:sp>
      <p:pic>
        <p:nvPicPr>
          <p:cNvPr id="3" name="Resim 2">
            <a:extLst>
              <a:ext uri="{FF2B5EF4-FFF2-40B4-BE49-F238E27FC236}">
                <a16:creationId xmlns:a16="http://schemas.microsoft.com/office/drawing/2014/main" id="{DA91D264-F5B4-4ABB-88E9-BFDF7EDC112A}"/>
              </a:ext>
            </a:extLst>
          </p:cNvPr>
          <p:cNvPicPr>
            <a:picLocks noChangeAspect="1"/>
          </p:cNvPicPr>
          <p:nvPr/>
        </p:nvPicPr>
        <p:blipFill>
          <a:blip r:embed="rId3"/>
          <a:stretch>
            <a:fillRect/>
          </a:stretch>
        </p:blipFill>
        <p:spPr>
          <a:xfrm>
            <a:off x="2621080" y="1967899"/>
            <a:ext cx="3901839" cy="1941095"/>
          </a:xfrm>
          <a:prstGeom prst="rect">
            <a:avLst/>
          </a:prstGeom>
        </p:spPr>
      </p:pic>
    </p:spTree>
    <p:extLst>
      <p:ext uri="{BB962C8B-B14F-4D97-AF65-F5344CB8AC3E}">
        <p14:creationId xmlns:p14="http://schemas.microsoft.com/office/powerpoint/2010/main" val="26498758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5C2E0AD-77A0-44C1-BDCF-83FFD4CFF8A0}"/>
              </a:ext>
            </a:extLst>
          </p:cNvPr>
          <p:cNvSpPr>
            <a:spLocks noGrp="1"/>
          </p:cNvSpPr>
          <p:nvPr>
            <p:ph type="title"/>
          </p:nvPr>
        </p:nvSpPr>
        <p:spPr/>
        <p:txBody>
          <a:bodyPr/>
          <a:lstStyle/>
          <a:p>
            <a:endParaRPr lang="tr-TR"/>
          </a:p>
        </p:txBody>
      </p:sp>
      <mc:AlternateContent xmlns:mc="http://schemas.openxmlformats.org/markup-compatibility/2006">
        <mc:Choice xmlns:a14="http://schemas.microsoft.com/office/drawing/2010/main" Requires="a14">
          <p:sp>
            <p:nvSpPr>
              <p:cNvPr id="3" name="İçerik Yer Tutucusu 2">
                <a:extLst>
                  <a:ext uri="{FF2B5EF4-FFF2-40B4-BE49-F238E27FC236}">
                    <a16:creationId xmlns:a16="http://schemas.microsoft.com/office/drawing/2014/main" id="{5BDA1C1B-3EF0-4454-977B-9945B26E73A8}"/>
                  </a:ext>
                </a:extLst>
              </p:cNvPr>
              <p:cNvSpPr>
                <a:spLocks noGrp="1"/>
              </p:cNvSpPr>
              <p:nvPr>
                <p:ph idx="1"/>
              </p:nvPr>
            </p:nvSpPr>
            <p:spPr/>
            <p:txBody>
              <a:bodyPr/>
              <a:lstStyle/>
              <a:p>
                <a:r>
                  <a:rPr lang="en-US" sz="1800" dirty="0">
                    <a:effectLst/>
                    <a:latin typeface="Cambria" panose="02040503050406030204" pitchFamily="18" charset="0"/>
                    <a:ea typeface="Cambria" panose="02040503050406030204" pitchFamily="18" charset="0"/>
                    <a:cs typeface="Times New Roman" panose="02020603050405020304" pitchFamily="18" charset="0"/>
                  </a:rPr>
                  <a:t>Şekil</a:t>
                </a:r>
                <a:r>
                  <a:rPr lang="tr-TR" dirty="0">
                    <a:latin typeface="Cambria" panose="02040503050406030204" pitchFamily="18" charset="0"/>
                    <a:ea typeface="Cambria" panose="02040503050406030204" pitchFamily="18" charset="0"/>
                    <a:cs typeface="Times New Roman" panose="02020603050405020304" pitchFamily="18" charset="0"/>
                  </a:rPr>
                  <a:t>d</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eki</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grafikte</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iletken</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maddelerin</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sahip</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olduğu</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özdirenç</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değerlerinin</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sıcaklıkla</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nasıl</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değiştiği</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gösterilmiştir</a:t>
                </a:r>
                <a:r>
                  <a:rPr lang="en-US" sz="1800" dirty="0">
                    <a:effectLst/>
                    <a:latin typeface="Cambria" panose="02040503050406030204" pitchFamily="18" charset="0"/>
                    <a:ea typeface="Cambria" panose="02040503050406030204" pitchFamily="18" charset="0"/>
                    <a:cs typeface="Times New Roman" panose="02020603050405020304" pitchFamily="18" charset="0"/>
                  </a:rPr>
                  <a:t>. Bu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grafiğe</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göre</a:t>
                </a:r>
                <a:r>
                  <a:rPr lang="en-US" sz="1800" dirty="0">
                    <a:effectLst/>
                    <a:latin typeface="Cambria" panose="02040503050406030204" pitchFamily="18" charset="0"/>
                    <a:ea typeface="Cambria" panose="02040503050406030204" pitchFamily="18" charset="0"/>
                    <a:cs typeface="Times New Roman" panose="02020603050405020304" pitchFamily="18" charset="0"/>
                  </a:rPr>
                  <a:t> 0 </a:t>
                </a:r>
                <a14:m>
                  <m:oMath xmlns:m="http://schemas.openxmlformats.org/officeDocument/2006/math">
                    <m:sSup>
                      <m:sSupPr>
                        <m:ctrlPr>
                          <a:rPr lang="en-US" sz="1800" i="1" smtClean="0">
                            <a:effectLst/>
                            <a:latin typeface="Cambria Math" panose="02040503050406030204" pitchFamily="18" charset="0"/>
                            <a:ea typeface="Cambria" panose="02040503050406030204" pitchFamily="18" charset="0"/>
                            <a:cs typeface="Times New Roman" panose="02020603050405020304" pitchFamily="18" charset="0"/>
                          </a:rPr>
                        </m:ctrlPr>
                      </m:sSupPr>
                      <m:e>
                        <m:r>
                          <a:rPr lang="tr-TR" sz="1800" b="0" i="1" smtClean="0">
                            <a:effectLst/>
                            <a:latin typeface="Cambria Math" panose="02040503050406030204" pitchFamily="18" charset="0"/>
                            <a:ea typeface="Cambria" panose="02040503050406030204" pitchFamily="18" charset="0"/>
                            <a:cs typeface="Times New Roman" panose="02020603050405020304" pitchFamily="18" charset="0"/>
                          </a:rPr>
                          <m:t>𝐶</m:t>
                        </m:r>
                      </m:e>
                      <m:sup>
                        <m:r>
                          <a:rPr lang="tr-TR" sz="1800" b="0" i="1" smtClean="0">
                            <a:effectLst/>
                            <a:latin typeface="Cambria Math" panose="02040503050406030204" pitchFamily="18" charset="0"/>
                            <a:ea typeface="Cambria" panose="02040503050406030204" pitchFamily="18" charset="0"/>
                            <a:cs typeface="Times New Roman" panose="02020603050405020304" pitchFamily="18" charset="0"/>
                          </a:rPr>
                          <m:t>𝑂</m:t>
                        </m:r>
                      </m:sup>
                    </m:sSup>
                  </m:oMath>
                </a14:m>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deki</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özdirenç</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14:m>
                  <m:oMath xmlns:m="http://schemas.openxmlformats.org/officeDocument/2006/math">
                    <m:sSub>
                      <m:sSubPr>
                        <m:ctrlPr>
                          <a:rPr lang="en-US" sz="1800" i="1" smtClean="0">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800" i="1" smtClean="0">
                            <a:effectLst/>
                            <a:latin typeface="Cambria Math" panose="02040503050406030204" pitchFamily="18" charset="0"/>
                            <a:ea typeface="Cambria Math" panose="02040503050406030204" pitchFamily="18" charset="0"/>
                            <a:cs typeface="Times New Roman" panose="02020603050405020304" pitchFamily="18" charset="0"/>
                          </a:rPr>
                          <m:t>𝜌</m:t>
                        </m:r>
                      </m:e>
                      <m:sub>
                        <m:r>
                          <a:rPr lang="tr-TR" sz="1800" b="0" i="1" smtClean="0">
                            <a:effectLst/>
                            <a:latin typeface="Cambria Math" panose="02040503050406030204" pitchFamily="18" charset="0"/>
                            <a:ea typeface="Cambria" panose="02040503050406030204" pitchFamily="18" charset="0"/>
                            <a:cs typeface="Times New Roman" panose="02020603050405020304" pitchFamily="18" charset="0"/>
                          </a:rPr>
                          <m:t>0</m:t>
                        </m:r>
                      </m:sub>
                    </m:sSub>
                  </m:oMath>
                </a14:m>
                <a:r>
                  <a:rPr lang="tr-TR" sz="1800" dirty="0">
                    <a:effectLst/>
                    <a:latin typeface="Cambria" panose="02040503050406030204" pitchFamily="18" charset="0"/>
                    <a:ea typeface="Cambria" panose="02040503050406030204" pitchFamily="18" charset="0"/>
                    <a:cs typeface="Times New Roman" panose="02020603050405020304" pitchFamily="18" charset="0"/>
                  </a:rPr>
                  <a:t>, </a:t>
                </a:r>
                <a14:m>
                  <m:oMath xmlns:m="http://schemas.openxmlformats.org/officeDocument/2006/math">
                    <m:sSub>
                      <m:sSubPr>
                        <m:ctrlPr>
                          <a:rPr lang="tr-TR" sz="1800" i="1" smtClean="0">
                            <a:effectLst/>
                            <a:latin typeface="Cambria Math" panose="02040503050406030204" pitchFamily="18" charset="0"/>
                            <a:ea typeface="Cambria" panose="02040503050406030204" pitchFamily="18" charset="0"/>
                            <a:cs typeface="Times New Roman" panose="02020603050405020304" pitchFamily="18" charset="0"/>
                          </a:rPr>
                        </m:ctrlPr>
                      </m:sSubPr>
                      <m:e>
                        <m:r>
                          <a:rPr lang="tr-TR" sz="1800" b="0" i="1" smtClean="0">
                            <a:effectLst/>
                            <a:latin typeface="Cambria Math" panose="02040503050406030204" pitchFamily="18" charset="0"/>
                            <a:ea typeface="Cambria" panose="02040503050406030204" pitchFamily="18" charset="0"/>
                            <a:cs typeface="Times New Roman" panose="02020603050405020304" pitchFamily="18" charset="0"/>
                          </a:rPr>
                          <m:t>𝑡</m:t>
                        </m:r>
                      </m:e>
                      <m:sub>
                        <m:r>
                          <a:rPr lang="tr-TR" sz="1800" b="0" i="1" smtClean="0">
                            <a:effectLst/>
                            <a:latin typeface="Cambria Math" panose="02040503050406030204" pitchFamily="18" charset="0"/>
                            <a:ea typeface="Cambria" panose="02040503050406030204" pitchFamily="18" charset="0"/>
                            <a:cs typeface="Times New Roman" panose="02020603050405020304" pitchFamily="18" charset="0"/>
                          </a:rPr>
                          <m:t>1</m:t>
                        </m:r>
                      </m:sub>
                    </m:sSub>
                  </m:oMath>
                </a14:m>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sıcaklığındaki</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özdirenç</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ea typeface="Cambria"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𝜌</m:t>
                        </m:r>
                      </m:e>
                      <m:sub>
                        <m:r>
                          <a:rPr lang="tr-TR" b="0" i="1" smtClean="0">
                            <a:latin typeface="Cambria Math" panose="02040503050406030204" pitchFamily="18" charset="0"/>
                            <a:ea typeface="Cambria Math" panose="02040503050406030204" pitchFamily="18" charset="0"/>
                            <a:cs typeface="Times New Roman" panose="02020603050405020304" pitchFamily="18" charset="0"/>
                          </a:rPr>
                          <m:t>1</m:t>
                        </m:r>
                      </m:sub>
                    </m:sSub>
                  </m:oMath>
                </a14:m>
                <a:r>
                  <a:rPr lang="en-US" sz="1800" dirty="0">
                    <a:effectLst/>
                    <a:latin typeface="Cambria" panose="02040503050406030204" pitchFamily="18" charset="0"/>
                    <a:ea typeface="Cambria" panose="02040503050406030204" pitchFamily="18" charset="0"/>
                    <a:cs typeface="Times New Roman" panose="02020603050405020304" pitchFamily="18" charset="0"/>
                  </a:rPr>
                  <a:t>, </a:t>
                </a:r>
                <a14:m>
                  <m:oMath xmlns:m="http://schemas.openxmlformats.org/officeDocument/2006/math">
                    <m:sSub>
                      <m:sSubPr>
                        <m:ctrlPr>
                          <a:rPr lang="tr-TR" i="1">
                            <a:latin typeface="Cambria Math" panose="02040503050406030204" pitchFamily="18" charset="0"/>
                            <a:ea typeface="Cambria" panose="02040503050406030204" pitchFamily="18" charset="0"/>
                            <a:cs typeface="Times New Roman" panose="02020603050405020304" pitchFamily="18" charset="0"/>
                          </a:rPr>
                        </m:ctrlPr>
                      </m:sSubPr>
                      <m:e>
                        <m:r>
                          <a:rPr lang="tr-TR" i="1">
                            <a:latin typeface="Cambria Math" panose="02040503050406030204" pitchFamily="18" charset="0"/>
                            <a:ea typeface="Cambria" panose="02040503050406030204" pitchFamily="18" charset="0"/>
                            <a:cs typeface="Times New Roman" panose="02020603050405020304" pitchFamily="18" charset="0"/>
                          </a:rPr>
                          <m:t>𝑡</m:t>
                        </m:r>
                      </m:e>
                      <m:sub>
                        <m:r>
                          <a:rPr lang="tr-TR" b="0" i="1" smtClean="0">
                            <a:latin typeface="Cambria Math" panose="02040503050406030204" pitchFamily="18" charset="0"/>
                            <a:ea typeface="Cambria" panose="02040503050406030204" pitchFamily="18" charset="0"/>
                            <a:cs typeface="Times New Roman" panose="02020603050405020304" pitchFamily="18" charset="0"/>
                          </a:rPr>
                          <m:t>2</m:t>
                        </m:r>
                      </m:sub>
                    </m:sSub>
                  </m:oMath>
                </a14:m>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sıcaklığındaki</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özdirenç</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ise</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ea typeface="Cambria"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𝜌</m:t>
                        </m:r>
                      </m:e>
                      <m:sub>
                        <m:r>
                          <a:rPr lang="tr-TR" b="0" i="1" smtClean="0">
                            <a:latin typeface="Cambria Math" panose="02040503050406030204" pitchFamily="18" charset="0"/>
                            <a:ea typeface="Cambria Math" panose="02040503050406030204" pitchFamily="18" charset="0"/>
                            <a:cs typeface="Times New Roman" panose="02020603050405020304" pitchFamily="18" charset="0"/>
                          </a:rPr>
                          <m:t>2</m:t>
                        </m:r>
                      </m:sub>
                    </m:sSub>
                  </m:oMath>
                </a14:m>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olarak</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gösterilmiştir</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Grafiğe</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göre</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özdirenç</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çok</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düşük</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veya</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çok</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yüksek</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sıcaklıklarda</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doğru</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orantılı</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olarak</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değişmediği</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görülmektedir</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Özdirenç</a:t>
                </a:r>
                <a:r>
                  <a:rPr lang="tr-TR" dirty="0">
                    <a:latin typeface="Cambria" panose="02040503050406030204" pitchFamily="18" charset="0"/>
                    <a:ea typeface="Cambria" panose="02040503050406030204" pitchFamily="18" charset="0"/>
                    <a:cs typeface="Times New Roman" panose="02020603050405020304" pitchFamily="18" charset="0"/>
                  </a:rPr>
                  <a:t> </a:t>
                </a:r>
                <a14:m>
                  <m:oMath xmlns:m="http://schemas.openxmlformats.org/officeDocument/2006/math">
                    <m:sSup>
                      <m:sSupPr>
                        <m:ctrlPr>
                          <a:rPr lang="tr-TR" i="1" smtClean="0">
                            <a:latin typeface="Cambria Math" panose="02040503050406030204" pitchFamily="18" charset="0"/>
                            <a:ea typeface="Cambria" panose="02040503050406030204" pitchFamily="18" charset="0"/>
                            <a:cs typeface="Times New Roman" panose="02020603050405020304" pitchFamily="18" charset="0"/>
                          </a:rPr>
                        </m:ctrlPr>
                      </m:sSupPr>
                      <m:e>
                        <m:r>
                          <a:rPr lang="tr-TR" b="0" i="1" smtClean="0">
                            <a:latin typeface="Cambria Math" panose="02040503050406030204" pitchFamily="18" charset="0"/>
                            <a:ea typeface="Cambria" panose="02040503050406030204" pitchFamily="18" charset="0"/>
                            <a:cs typeface="Times New Roman" panose="02020603050405020304" pitchFamily="18" charset="0"/>
                          </a:rPr>
                          <m:t>−273 </m:t>
                        </m:r>
                        <m:r>
                          <a:rPr lang="tr-TR" b="0" i="1" smtClean="0">
                            <a:latin typeface="Cambria Math" panose="02040503050406030204" pitchFamily="18" charset="0"/>
                            <a:ea typeface="Cambria" panose="02040503050406030204" pitchFamily="18" charset="0"/>
                            <a:cs typeface="Times New Roman" panose="02020603050405020304" pitchFamily="18" charset="0"/>
                          </a:rPr>
                          <m:t>𝐶</m:t>
                        </m:r>
                      </m:e>
                      <m:sup>
                        <m:r>
                          <a:rPr lang="tr-TR" b="0" i="1" smtClean="0">
                            <a:latin typeface="Cambria Math" panose="02040503050406030204" pitchFamily="18" charset="0"/>
                            <a:ea typeface="Cambria" panose="02040503050406030204" pitchFamily="18" charset="0"/>
                            <a:cs typeface="Times New Roman" panose="02020603050405020304" pitchFamily="18" charset="0"/>
                          </a:rPr>
                          <m:t>𝑂</m:t>
                        </m:r>
                      </m:sup>
                    </m:sSup>
                  </m:oMath>
                </a14:m>
                <a:r>
                  <a:rPr lang="tr-TR" sz="1800" dirty="0">
                    <a:effectLst/>
                    <a:latin typeface="Cambria" panose="02040503050406030204" pitchFamily="18" charset="0"/>
                    <a:ea typeface="Cambria" panose="02040503050406030204" pitchFamily="18" charset="0"/>
                    <a:cs typeface="Times New Roman" panose="02020603050405020304" pitchFamily="18" charset="0"/>
                  </a:rPr>
                  <a:t> (0 </a:t>
                </a:r>
                <a14:m>
                  <m:oMath xmlns:m="http://schemas.openxmlformats.org/officeDocument/2006/math">
                    <m:sSup>
                      <m:sSupPr>
                        <m:ctrlPr>
                          <a:rPr lang="tr-TR" sz="1800" i="1" smtClean="0">
                            <a:effectLst/>
                            <a:latin typeface="Cambria Math" panose="02040503050406030204" pitchFamily="18" charset="0"/>
                            <a:ea typeface="Cambria" panose="02040503050406030204" pitchFamily="18" charset="0"/>
                            <a:cs typeface="Times New Roman" panose="02020603050405020304" pitchFamily="18" charset="0"/>
                          </a:rPr>
                        </m:ctrlPr>
                      </m:sSupPr>
                      <m:e>
                        <m:r>
                          <a:rPr lang="tr-TR" sz="1800" b="0" i="1" smtClean="0">
                            <a:effectLst/>
                            <a:latin typeface="Cambria Math" panose="02040503050406030204" pitchFamily="18" charset="0"/>
                            <a:ea typeface="Cambria" panose="02040503050406030204" pitchFamily="18" charset="0"/>
                            <a:cs typeface="Times New Roman" panose="02020603050405020304" pitchFamily="18" charset="0"/>
                          </a:rPr>
                          <m:t>𝐾</m:t>
                        </m:r>
                      </m:e>
                      <m:sup>
                        <m:r>
                          <a:rPr lang="tr-TR" sz="1800" b="0" i="1" smtClean="0">
                            <a:effectLst/>
                            <a:latin typeface="Cambria Math" panose="02040503050406030204" pitchFamily="18" charset="0"/>
                            <a:ea typeface="Cambria" panose="02040503050406030204" pitchFamily="18" charset="0"/>
                            <a:cs typeface="Times New Roman" panose="02020603050405020304" pitchFamily="18" charset="0"/>
                          </a:rPr>
                          <m:t>𝑂</m:t>
                        </m:r>
                      </m:sup>
                    </m:sSup>
                  </m:oMath>
                </a14:m>
                <a:r>
                  <a:rPr lang="tr-TR" sz="1800" dirty="0">
                    <a:effectLst/>
                    <a:latin typeface="Cambria" panose="02040503050406030204" pitchFamily="18" charset="0"/>
                    <a:ea typeface="Cambria" panose="02040503050406030204" pitchFamily="18" charset="0"/>
                    <a:cs typeface="Times New Roman" panose="02020603050405020304" pitchFamily="18" charset="0"/>
                  </a:rPr>
                  <a:t>) ’de </a:t>
                </a:r>
                <a:r>
                  <a:rPr lang="en-US" sz="1800" dirty="0">
                    <a:effectLst/>
                    <a:latin typeface="Cambria" panose="02040503050406030204" pitchFamily="18" charset="0"/>
                    <a:ea typeface="Cambria" panose="02040503050406030204" pitchFamily="18" charset="0"/>
                    <a:cs typeface="Times New Roman" panose="02020603050405020304" pitchFamily="18" charset="0"/>
                  </a:rPr>
                  <a:t>sıfır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olmaktadır</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Direncin</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sıfır</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olduğu</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bu</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değer</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dirty="0">
                    <a:solidFill>
                      <a:srgbClr val="FF0000"/>
                    </a:solidFill>
                    <a:latin typeface="Times New Roman" panose="02020603050405020304" pitchFamily="18" charset="0"/>
                    <a:cs typeface="Times New Roman" panose="02020603050405020304" pitchFamily="18" charset="0"/>
                  </a:rPr>
                  <a:t>SÜPER </a:t>
                </a:r>
                <a:r>
                  <a:rPr lang="tr-TR" dirty="0">
                    <a:solidFill>
                      <a:srgbClr val="FF0000"/>
                    </a:solidFill>
                    <a:latin typeface="Times New Roman" panose="02020603050405020304" pitchFamily="18" charset="0"/>
                    <a:cs typeface="Times New Roman" panose="02020603050405020304" pitchFamily="18" charset="0"/>
                  </a:rPr>
                  <a:t>İ</a:t>
                </a:r>
                <a:r>
                  <a:rPr lang="en-US" dirty="0">
                    <a:solidFill>
                      <a:srgbClr val="FF0000"/>
                    </a:solidFill>
                    <a:latin typeface="Times New Roman" panose="02020603050405020304" pitchFamily="18" charset="0"/>
                    <a:cs typeface="Times New Roman" panose="02020603050405020304" pitchFamily="18" charset="0"/>
                  </a:rPr>
                  <a:t>LETKEN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olarak</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tanımlanır</a:t>
                </a:r>
                <a:r>
                  <a:rPr lang="en-US" sz="1800" dirty="0">
                    <a:effectLst/>
                    <a:latin typeface="Cambria" panose="02040503050406030204" pitchFamily="18" charset="0"/>
                    <a:ea typeface="Cambria" panose="02040503050406030204" pitchFamily="18" charset="0"/>
                    <a:cs typeface="Times New Roman" panose="02020603050405020304" pitchFamily="18" charset="0"/>
                  </a:rPr>
                  <a:t>.</a:t>
                </a:r>
                <a:endParaRPr lang="tr-TR" sz="1800" dirty="0">
                  <a:effectLst/>
                  <a:latin typeface="Cambria" panose="02040503050406030204" pitchFamily="18" charset="0"/>
                  <a:ea typeface="Cambria" panose="02040503050406030204" pitchFamily="18" charset="0"/>
                  <a:cs typeface="Times New Roman" panose="02020603050405020304" pitchFamily="18" charset="0"/>
                </a:endParaRPr>
              </a:p>
              <a:p>
                <a:endParaRPr lang="tr-TR" dirty="0"/>
              </a:p>
            </p:txBody>
          </p:sp>
        </mc:Choice>
        <mc:Fallback>
          <p:sp>
            <p:nvSpPr>
              <p:cNvPr id="3" name="İçerik Yer Tutucusu 2">
                <a:extLst>
                  <a:ext uri="{FF2B5EF4-FFF2-40B4-BE49-F238E27FC236}">
                    <a16:creationId xmlns:a16="http://schemas.microsoft.com/office/drawing/2014/main" id="{5BDA1C1B-3EF0-4454-977B-9945B26E73A8}"/>
                  </a:ext>
                </a:extLst>
              </p:cNvPr>
              <p:cNvSpPr>
                <a:spLocks noGrp="1" noRot="1" noChangeAspect="1" noMove="1" noResize="1" noEditPoints="1" noAdjustHandles="1" noChangeArrowheads="1" noChangeShapeType="1" noTextEdit="1"/>
              </p:cNvSpPr>
              <p:nvPr>
                <p:ph idx="1"/>
              </p:nvPr>
            </p:nvSpPr>
            <p:spPr>
              <a:blipFill>
                <a:blip r:embed="rId2"/>
                <a:stretch>
                  <a:fillRect l="-305" r="-534"/>
                </a:stretch>
              </a:blipFill>
            </p:spPr>
            <p:txBody>
              <a:bodyPr/>
              <a:lstStyle/>
              <a:p>
                <a:r>
                  <a:rPr lang="tr-TR">
                    <a:noFill/>
                  </a:rPr>
                  <a:t> </a:t>
                </a:r>
              </a:p>
            </p:txBody>
          </p:sp>
        </mc:Fallback>
      </mc:AlternateContent>
    </p:spTree>
    <p:extLst>
      <p:ext uri="{BB962C8B-B14F-4D97-AF65-F5344CB8AC3E}">
        <p14:creationId xmlns:p14="http://schemas.microsoft.com/office/powerpoint/2010/main" val="37021263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C7BE5C2-924A-4D6E-AE4E-7EE2ADDCD97D}"/>
              </a:ext>
            </a:extLst>
          </p:cNvPr>
          <p:cNvSpPr>
            <a:spLocks noGrp="1"/>
          </p:cNvSpPr>
          <p:nvPr>
            <p:ph type="title"/>
          </p:nvPr>
        </p:nvSpPr>
        <p:spPr/>
        <p:txBody>
          <a:bodyPr/>
          <a:lstStyle/>
          <a:p>
            <a:r>
              <a:rPr lang="tr-TR" dirty="0">
                <a:latin typeface="BakerSignet BT" panose="020B0502050309030A04" pitchFamily="34" charset="0"/>
              </a:rPr>
              <a:t>9. Direncin sıcaklıkla değişimi</a:t>
            </a:r>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2"/>
          <a:stretch>
            <a:fillRect/>
          </a:stretch>
        </p:blipFill>
        <p:spPr>
          <a:xfrm>
            <a:off x="7515841" y="687474"/>
            <a:ext cx="1055103" cy="1125714"/>
          </a:xfrm>
          <a:prstGeom prst="rect">
            <a:avLst/>
          </a:prstGeom>
        </p:spPr>
      </p:pic>
      <mc:AlternateContent xmlns:mc="http://schemas.openxmlformats.org/markup-compatibility/2006">
        <mc:Choice xmlns:a14="http://schemas.microsoft.com/office/drawing/2010/main" Requires="a14">
          <p:sp>
            <p:nvSpPr>
              <p:cNvPr id="6" name="İçerik Yer Tutucusu 2">
                <a:extLst>
                  <a:ext uri="{FF2B5EF4-FFF2-40B4-BE49-F238E27FC236}">
                    <a16:creationId xmlns:a16="http://schemas.microsoft.com/office/drawing/2014/main" id="{B2262D67-CF97-42EA-A622-FD865EE38B7C}"/>
                  </a:ext>
                </a:extLst>
              </p:cNvPr>
              <p:cNvSpPr>
                <a:spLocks noGrp="1"/>
              </p:cNvSpPr>
              <p:nvPr>
                <p:ph idx="1"/>
              </p:nvPr>
            </p:nvSpPr>
            <p:spPr>
              <a:xfrm>
                <a:off x="448170" y="2117832"/>
                <a:ext cx="7989752" cy="3630795"/>
              </a:xfrm>
            </p:spPr>
            <p:txBody>
              <a:bodyPr>
                <a:normAutofit fontScale="92500"/>
              </a:bodyPr>
              <a:lstStyle/>
              <a:p>
                <a:pPr algn="just"/>
                <a:r>
                  <a:rPr lang="tr-TR" dirty="0">
                    <a:latin typeface="Times New Roman" panose="02020603050405020304" pitchFamily="18" charset="0"/>
                    <a:cs typeface="Times New Roman" panose="02020603050405020304" pitchFamily="18" charset="0"/>
                  </a:rPr>
                  <a:t>Süper iletkenlerde iç direnç sıfırdır. Bilindiği gibi, tüm iletkenlerin sıcaklıkla­rı düşürüldükçe dirençleri azalmaktadır. Bazı metallerin, iyice soğutulup mutlak sıfıra (-273 </a:t>
                </a:r>
                <a14:m>
                  <m:oMath xmlns:m="http://schemas.openxmlformats.org/officeDocument/2006/math">
                    <m:sSup>
                      <m:sSupPr>
                        <m:ctrlPr>
                          <a:rPr lang="en-US" sz="1800" i="1" smtClean="0">
                            <a:effectLst/>
                            <a:latin typeface="Cambria Math" panose="02040503050406030204" pitchFamily="18" charset="0"/>
                            <a:ea typeface="Cambria" panose="02040503050406030204" pitchFamily="18" charset="0"/>
                            <a:cs typeface="Times New Roman" panose="02020603050405020304" pitchFamily="18" charset="0"/>
                          </a:rPr>
                        </m:ctrlPr>
                      </m:sSupPr>
                      <m:e>
                        <m:r>
                          <a:rPr lang="tr-TR" sz="1800" b="0" i="1" smtClean="0">
                            <a:effectLst/>
                            <a:latin typeface="Cambria Math" panose="02040503050406030204" pitchFamily="18" charset="0"/>
                            <a:ea typeface="Cambria" panose="02040503050406030204" pitchFamily="18" charset="0"/>
                            <a:cs typeface="Times New Roman" panose="02020603050405020304" pitchFamily="18" charset="0"/>
                          </a:rPr>
                          <m:t>𝐶</m:t>
                        </m:r>
                      </m:e>
                      <m:sup>
                        <m:r>
                          <a:rPr lang="tr-TR" sz="1800" b="0" i="1" smtClean="0">
                            <a:effectLst/>
                            <a:latin typeface="Cambria Math" panose="02040503050406030204" pitchFamily="18" charset="0"/>
                            <a:ea typeface="Cambria" panose="02040503050406030204" pitchFamily="18" charset="0"/>
                            <a:cs typeface="Times New Roman" panose="02020603050405020304" pitchFamily="18" charset="0"/>
                          </a:rPr>
                          <m:t>𝑂</m:t>
                        </m:r>
                      </m:sup>
                    </m:sSup>
                  </m:oMath>
                </a14:m>
                <a:r>
                  <a:rPr lang="tr-TR" dirty="0">
                    <a:latin typeface="Times New Roman" panose="02020603050405020304" pitchFamily="18" charset="0"/>
                    <a:cs typeface="Times New Roman" panose="02020603050405020304" pitchFamily="18" charset="0"/>
                  </a:rPr>
                  <a:t>) yaklaşmaları halinde, elektriğe karşı iç dirençlerini tamamen kay­bettikleri görülmüştür. Süper iletkenlerle ilgili çalışmalar sonucunda daha yüksek sıcaklıklarda süper iletkenlik gösteren bileşikler elde edilmiştir. Son zamanlarda  -148 </a:t>
                </a:r>
                <a14:m>
                  <m:oMath xmlns:m="http://schemas.openxmlformats.org/officeDocument/2006/math">
                    <m:sSup>
                      <m:sSupPr>
                        <m:ctrlPr>
                          <a:rPr lang="en-US" i="1">
                            <a:latin typeface="Cambria Math" panose="02040503050406030204" pitchFamily="18" charset="0"/>
                            <a:ea typeface="Cambria" panose="02040503050406030204" pitchFamily="18" charset="0"/>
                            <a:cs typeface="Times New Roman" panose="02020603050405020304" pitchFamily="18" charset="0"/>
                          </a:rPr>
                        </m:ctrlPr>
                      </m:sSupPr>
                      <m:e>
                        <m:r>
                          <a:rPr lang="tr-TR" i="1">
                            <a:latin typeface="Cambria Math" panose="02040503050406030204" pitchFamily="18" charset="0"/>
                            <a:ea typeface="Cambria" panose="02040503050406030204" pitchFamily="18" charset="0"/>
                            <a:cs typeface="Times New Roman" panose="02020603050405020304" pitchFamily="18" charset="0"/>
                          </a:rPr>
                          <m:t>𝐶</m:t>
                        </m:r>
                      </m:e>
                      <m:sup>
                        <m:r>
                          <a:rPr lang="tr-TR" i="1">
                            <a:latin typeface="Cambria Math" panose="02040503050406030204" pitchFamily="18" charset="0"/>
                            <a:ea typeface="Cambria" panose="02040503050406030204" pitchFamily="18" charset="0"/>
                            <a:cs typeface="Times New Roman" panose="02020603050405020304" pitchFamily="18" charset="0"/>
                          </a:rPr>
                          <m:t>𝑂</m:t>
                        </m:r>
                      </m:sup>
                    </m:sSup>
                  </m:oMath>
                </a14:m>
                <a:r>
                  <a:rPr lang="tr-TR" dirty="0">
                    <a:latin typeface="Times New Roman" panose="02020603050405020304" pitchFamily="18" charset="0"/>
                    <a:cs typeface="Times New Roman" panose="02020603050405020304" pitchFamily="18" charset="0"/>
                  </a:rPr>
                  <a:t>’de süper iletken hale gelen bileşikler bulunmuştur. Bilim adamlarının ni­hai amacı ise oda sıcaklığında süper iletkenlik gösteren maddeler geliştirmektir. Günümüz teknolojisinde elektrik iletimi, bakır ve alüminyum kablolar vasıtasıyla yapılmaktadır. Süper iletkenlerin kullanılmasıyla, elektriğin çok daha uzak mesa­felere dahi enerji kaybı olmaksızın gönderilmesi mümkün olacaktır.</a:t>
                </a:r>
              </a:p>
              <a:p>
                <a:pPr algn="just"/>
                <a:r>
                  <a:rPr lang="tr-TR" dirty="0">
                    <a:latin typeface="Times New Roman" panose="02020603050405020304" pitchFamily="18" charset="0"/>
                    <a:cs typeface="Times New Roman" panose="02020603050405020304" pitchFamily="18" charset="0"/>
                  </a:rPr>
                  <a:t>Grafikteki eğrinin doğrusal (lineer) olan kısmı uzatılırsa, yatay eksende bu­lunan sıcaklık eksenini, sıfır noktasına uzaklığı τ olan bir noktada keser. Bu -235 </a:t>
                </a:r>
                <a14:m>
                  <m:oMath xmlns:m="http://schemas.openxmlformats.org/officeDocument/2006/math">
                    <m:sSup>
                      <m:sSupPr>
                        <m:ctrlPr>
                          <a:rPr lang="en-US" sz="1800" i="1" smtClean="0">
                            <a:effectLst/>
                            <a:latin typeface="Cambria Math" panose="02040503050406030204" pitchFamily="18" charset="0"/>
                            <a:ea typeface="Cambria" panose="02040503050406030204" pitchFamily="18" charset="0"/>
                            <a:cs typeface="Times New Roman" panose="02020603050405020304" pitchFamily="18" charset="0"/>
                          </a:rPr>
                        </m:ctrlPr>
                      </m:sSupPr>
                      <m:e>
                        <m:r>
                          <a:rPr lang="tr-TR" sz="1800" b="0" i="1" smtClean="0">
                            <a:effectLst/>
                            <a:latin typeface="Cambria Math" panose="02040503050406030204" pitchFamily="18" charset="0"/>
                            <a:ea typeface="Cambria" panose="02040503050406030204" pitchFamily="18" charset="0"/>
                            <a:cs typeface="Times New Roman" panose="02020603050405020304" pitchFamily="18" charset="0"/>
                          </a:rPr>
                          <m:t>𝐶</m:t>
                        </m:r>
                      </m:e>
                      <m:sup>
                        <m:r>
                          <a:rPr lang="tr-TR" sz="1800" b="0" i="1" smtClean="0">
                            <a:effectLst/>
                            <a:latin typeface="Cambria Math" panose="02040503050406030204" pitchFamily="18" charset="0"/>
                            <a:ea typeface="Cambria" panose="02040503050406030204" pitchFamily="18" charset="0"/>
                            <a:cs typeface="Times New Roman" panose="02020603050405020304" pitchFamily="18" charset="0"/>
                          </a:rPr>
                          <m:t>𝑂</m:t>
                        </m:r>
                      </m:sup>
                    </m:sSup>
                  </m:oMath>
                </a14:m>
                <a:r>
                  <a:rPr lang="tr-TR" dirty="0">
                    <a:latin typeface="Times New Roman" panose="02020603050405020304" pitchFamily="18" charset="0"/>
                    <a:cs typeface="Times New Roman" panose="02020603050405020304" pitchFamily="18" charset="0"/>
                  </a:rPr>
                  <a:t>’deki bu noktaya «kritik sıcaklık» denir. Kritik sıcaklık değeri her iletkene göre değişir. </a:t>
                </a:r>
              </a:p>
            </p:txBody>
          </p:sp>
        </mc:Choice>
        <mc:Fallback>
          <p:sp>
            <p:nvSpPr>
              <p:cNvPr id="6" name="İçerik Yer Tutucusu 2">
                <a:extLst>
                  <a:ext uri="{FF2B5EF4-FFF2-40B4-BE49-F238E27FC236}">
                    <a16:creationId xmlns:a16="http://schemas.microsoft.com/office/drawing/2014/main" id="{B2262D67-CF97-42EA-A622-FD865EE38B7C}"/>
                  </a:ext>
                </a:extLst>
              </p:cNvPr>
              <p:cNvSpPr>
                <a:spLocks noGrp="1" noRot="1" noChangeAspect="1" noMove="1" noResize="1" noEditPoints="1" noAdjustHandles="1" noChangeArrowheads="1" noChangeShapeType="1" noTextEdit="1"/>
              </p:cNvSpPr>
              <p:nvPr>
                <p:ph idx="1"/>
              </p:nvPr>
            </p:nvSpPr>
            <p:spPr>
              <a:xfrm>
                <a:off x="448170" y="2117832"/>
                <a:ext cx="7989752" cy="3630795"/>
              </a:xfrm>
              <a:blipFill>
                <a:blip r:embed="rId3"/>
                <a:stretch>
                  <a:fillRect l="-229" r="-458" b="-2013"/>
                </a:stretch>
              </a:blipFill>
            </p:spPr>
            <p:txBody>
              <a:bodyPr/>
              <a:lstStyle/>
              <a:p>
                <a:r>
                  <a:rPr lang="tr-TR">
                    <a:noFill/>
                  </a:rPr>
                  <a:t> </a:t>
                </a:r>
              </a:p>
            </p:txBody>
          </p:sp>
        </mc:Fallback>
      </mc:AlternateContent>
    </p:spTree>
    <p:extLst>
      <p:ext uri="{BB962C8B-B14F-4D97-AF65-F5344CB8AC3E}">
        <p14:creationId xmlns:p14="http://schemas.microsoft.com/office/powerpoint/2010/main" val="10803413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C7BE5C2-924A-4D6E-AE4E-7EE2ADDCD97D}"/>
              </a:ext>
            </a:extLst>
          </p:cNvPr>
          <p:cNvSpPr>
            <a:spLocks noGrp="1"/>
          </p:cNvSpPr>
          <p:nvPr>
            <p:ph type="title"/>
          </p:nvPr>
        </p:nvSpPr>
        <p:spPr>
          <a:xfrm>
            <a:off x="428596" y="285728"/>
            <a:ext cx="8229600" cy="1143000"/>
          </a:xfrm>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algn="l"/>
            <a:r>
              <a:rPr lang="tr-TR" sz="4000" dirty="0">
                <a:latin typeface="BakerSignet BT" panose="020B0502050309030A04" pitchFamily="34" charset="0"/>
              </a:rPr>
              <a:t>9. Direncin Sıcaklıkla Değişimi</a:t>
            </a:r>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2" cstate="print"/>
          <a:stretch>
            <a:fillRect/>
          </a:stretch>
        </p:blipFill>
        <p:spPr>
          <a:xfrm>
            <a:off x="7572396" y="285728"/>
            <a:ext cx="1055103" cy="1125714"/>
          </a:xfrm>
          <a:prstGeom prst="rect">
            <a:avLst/>
          </a:prstGeom>
        </p:spPr>
      </p:pic>
      <p:pic>
        <p:nvPicPr>
          <p:cNvPr id="7" name="Resim 6">
            <a:extLst>
              <a:ext uri="{FF2B5EF4-FFF2-40B4-BE49-F238E27FC236}">
                <a16:creationId xmlns:a16="http://schemas.microsoft.com/office/drawing/2014/main" id="{3C6EB78D-99CE-4692-B870-115E387C0F99}"/>
              </a:ext>
            </a:extLst>
          </p:cNvPr>
          <p:cNvPicPr>
            <a:picLocks noChangeAspect="1"/>
          </p:cNvPicPr>
          <p:nvPr/>
        </p:nvPicPr>
        <p:blipFill>
          <a:blip r:embed="rId3"/>
          <a:stretch>
            <a:fillRect/>
          </a:stretch>
        </p:blipFill>
        <p:spPr>
          <a:xfrm>
            <a:off x="480646" y="2543187"/>
            <a:ext cx="1643383" cy="787905"/>
          </a:xfrm>
          <a:prstGeom prst="rect">
            <a:avLst/>
          </a:prstGeom>
        </p:spPr>
      </p:pic>
      <p:sp>
        <p:nvSpPr>
          <p:cNvPr id="3" name="TextBox 2"/>
          <p:cNvSpPr txBox="1"/>
          <p:nvPr/>
        </p:nvSpPr>
        <p:spPr>
          <a:xfrm>
            <a:off x="480646" y="1972329"/>
            <a:ext cx="53270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1F497D"/>
                </a:solidFill>
                <a:effectLst/>
                <a:uLnTx/>
                <a:uFillTx/>
                <a:latin typeface="Times New Roman" panose="02020603050405020304" pitchFamily="18" charset="0"/>
                <a:ea typeface="+mn-ea"/>
                <a:cs typeface="Times New Roman" panose="02020603050405020304" pitchFamily="18" charset="0"/>
              </a:rPr>
              <a:t>Grafikteki</a:t>
            </a:r>
            <a:r>
              <a:rPr kumimoji="0" lang="tr-TR" sz="1800" b="0" i="0" u="none" strike="noStrike" kern="1200" cap="none" spc="0" normalizeH="0" baseline="0" noProof="0" dirty="0">
                <a:ln>
                  <a:noFill/>
                </a:ln>
                <a:solidFill>
                  <a:prstClr val="black"/>
                </a:solidFill>
                <a:effectLst/>
                <a:uLnTx/>
                <a:uFillTx/>
                <a:latin typeface="Calibri"/>
                <a:ea typeface="+mn-ea"/>
                <a:cs typeface="+mn-cs"/>
              </a:rPr>
              <a:t> </a:t>
            </a:r>
            <a:r>
              <a:rPr kumimoji="0" lang="tr-TR" sz="1800" b="0" i="0" u="none" strike="noStrike" kern="1200" cap="none" spc="0" normalizeH="0" baseline="0" noProof="0" dirty="0">
                <a:ln>
                  <a:noFill/>
                </a:ln>
                <a:solidFill>
                  <a:srgbClr val="1F497D"/>
                </a:solidFill>
                <a:effectLst/>
                <a:uLnTx/>
                <a:uFillTx/>
                <a:latin typeface="Times New Roman" panose="02020603050405020304" pitchFamily="18" charset="0"/>
                <a:ea typeface="+mn-ea"/>
                <a:cs typeface="Times New Roman" panose="02020603050405020304" pitchFamily="18" charset="0"/>
              </a:rPr>
              <a:t>benzer üçgenlerden aşağıdaki bağıntı yazılır</a:t>
            </a:r>
            <a:r>
              <a:rPr kumimoji="0" lang="tr-TR" sz="1800" b="0" i="0" u="none" strike="noStrike" kern="1200" cap="none" spc="0" normalizeH="0" baseline="0" noProof="0" dirty="0">
                <a:ln>
                  <a:noFill/>
                </a:ln>
                <a:solidFill>
                  <a:prstClr val="black"/>
                </a:solidFill>
                <a:effectLst/>
                <a:uLnTx/>
                <a:uFillTx/>
                <a:latin typeface="Calibri"/>
                <a:ea typeface="+mn-ea"/>
                <a:cs typeface="+mn-cs"/>
              </a:rPr>
              <a: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026" name="Picture 2"/>
          <p:cNvPicPr>
            <a:picLocks noChangeAspect="1" noChangeArrowheads="1"/>
          </p:cNvPicPr>
          <p:nvPr/>
        </p:nvPicPr>
        <p:blipFill>
          <a:blip r:embed="rId4"/>
          <a:srcRect/>
          <a:stretch>
            <a:fillRect/>
          </a:stretch>
        </p:blipFill>
        <p:spPr bwMode="auto">
          <a:xfrm>
            <a:off x="571472" y="3714752"/>
            <a:ext cx="7207250" cy="642942"/>
          </a:xfrm>
          <a:prstGeom prst="rect">
            <a:avLst/>
          </a:prstGeom>
          <a:noFill/>
          <a:ln w="9525">
            <a:noFill/>
            <a:miter lim="800000"/>
            <a:headEnd/>
            <a:tailEnd/>
          </a:ln>
          <a:effectLst/>
        </p:spPr>
      </p:pic>
    </p:spTree>
    <p:extLst>
      <p:ext uri="{BB962C8B-B14F-4D97-AF65-F5344CB8AC3E}">
        <p14:creationId xmlns:p14="http://schemas.microsoft.com/office/powerpoint/2010/main" val="38815193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algn="l"/>
            <a:r>
              <a:rPr lang="tr-TR" sz="4000" dirty="0"/>
              <a:t>9.</a:t>
            </a:r>
            <a:r>
              <a:rPr lang="tr-TR" sz="4000" baseline="0" dirty="0"/>
              <a:t> Direncin Sıcaklıkla Değişimi</a:t>
            </a:r>
            <a:endParaRPr lang="tr-TR" sz="4000" dirty="0"/>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2" cstate="print"/>
          <a:stretch>
            <a:fillRect/>
          </a:stretch>
        </p:blipFill>
        <p:spPr>
          <a:xfrm>
            <a:off x="7572396" y="285728"/>
            <a:ext cx="1055103" cy="1125714"/>
          </a:xfrm>
          <a:prstGeom prst="rect">
            <a:avLst/>
          </a:prstGeom>
        </p:spPr>
      </p:pic>
      <p:pic>
        <p:nvPicPr>
          <p:cNvPr id="2050" name="Picture 2"/>
          <p:cNvPicPr>
            <a:picLocks noGrp="1" noChangeAspect="1" noChangeArrowheads="1"/>
          </p:cNvPicPr>
          <p:nvPr>
            <p:ph idx="1"/>
          </p:nvPr>
        </p:nvPicPr>
        <p:blipFill>
          <a:blip r:embed="rId3"/>
          <a:srcRect/>
          <a:stretch>
            <a:fillRect/>
          </a:stretch>
        </p:blipFill>
        <p:spPr bwMode="auto">
          <a:xfrm>
            <a:off x="357158" y="2000240"/>
            <a:ext cx="6598920" cy="3764280"/>
          </a:xfrm>
          <a:prstGeom prst="rect">
            <a:avLst/>
          </a:prstGeom>
          <a:noFill/>
          <a:ln w="9525">
            <a:no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algn="l"/>
            <a:r>
              <a:rPr lang="tr-TR" sz="4000" dirty="0"/>
              <a:t>9. Direncin Sıcaklıkla Değişimi</a:t>
            </a:r>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2" cstate="print"/>
          <a:stretch>
            <a:fillRect/>
          </a:stretch>
        </p:blipFill>
        <p:spPr>
          <a:xfrm>
            <a:off x="7572396" y="285728"/>
            <a:ext cx="1055103" cy="1125714"/>
          </a:xfrm>
          <a:prstGeom prst="rect">
            <a:avLst/>
          </a:prstGeom>
        </p:spPr>
      </p:pic>
      <p:pic>
        <p:nvPicPr>
          <p:cNvPr id="3074" name="Picture 2"/>
          <p:cNvPicPr>
            <a:picLocks noGrp="1" noChangeAspect="1" noChangeArrowheads="1"/>
          </p:cNvPicPr>
          <p:nvPr>
            <p:ph idx="1"/>
          </p:nvPr>
        </p:nvPicPr>
        <p:blipFill>
          <a:blip r:embed="rId3"/>
          <a:srcRect/>
          <a:stretch>
            <a:fillRect/>
          </a:stretch>
        </p:blipFill>
        <p:spPr bwMode="auto">
          <a:xfrm>
            <a:off x="214282" y="2285992"/>
            <a:ext cx="7500990" cy="4056453"/>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algn="l"/>
            <a:r>
              <a:rPr lang="tr-TR" sz="4000" dirty="0"/>
              <a:t>9. Direncin Sıcaklıkla Değişimi</a:t>
            </a:r>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2" cstate="print"/>
          <a:stretch>
            <a:fillRect/>
          </a:stretch>
        </p:blipFill>
        <p:spPr>
          <a:xfrm>
            <a:off x="7572396" y="285728"/>
            <a:ext cx="1055103" cy="1125714"/>
          </a:xfrm>
          <a:prstGeom prst="rect">
            <a:avLst/>
          </a:prstGeom>
        </p:spPr>
      </p:pic>
      <p:pic>
        <p:nvPicPr>
          <p:cNvPr id="4098" name="Picture 2"/>
          <p:cNvPicPr>
            <a:picLocks noGrp="1" noChangeAspect="1" noChangeArrowheads="1"/>
          </p:cNvPicPr>
          <p:nvPr>
            <p:ph idx="1"/>
          </p:nvPr>
        </p:nvPicPr>
        <p:blipFill>
          <a:blip r:embed="rId3"/>
          <a:srcRect/>
          <a:stretch>
            <a:fillRect/>
          </a:stretch>
        </p:blipFill>
        <p:spPr bwMode="auto">
          <a:xfrm>
            <a:off x="214282" y="2357430"/>
            <a:ext cx="8229600" cy="1214203"/>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algn="l"/>
            <a:r>
              <a:rPr lang="tr-TR" sz="4000" dirty="0"/>
              <a:t>9. Direncin Sıcaklıkla Değişimi</a:t>
            </a:r>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2" cstate="print"/>
          <a:stretch>
            <a:fillRect/>
          </a:stretch>
        </p:blipFill>
        <p:spPr>
          <a:xfrm>
            <a:off x="7572396" y="285728"/>
            <a:ext cx="1055103" cy="1125714"/>
          </a:xfrm>
          <a:prstGeom prst="rect">
            <a:avLst/>
          </a:prstGeom>
        </p:spPr>
      </p:pic>
      <p:pic>
        <p:nvPicPr>
          <p:cNvPr id="5122" name="Picture 2"/>
          <p:cNvPicPr>
            <a:picLocks noGrp="1" noChangeAspect="1" noChangeArrowheads="1"/>
          </p:cNvPicPr>
          <p:nvPr>
            <p:ph idx="1"/>
          </p:nvPr>
        </p:nvPicPr>
        <p:blipFill>
          <a:blip r:embed="rId3"/>
          <a:srcRect/>
          <a:stretch>
            <a:fillRect/>
          </a:stretch>
        </p:blipFill>
        <p:spPr bwMode="auto">
          <a:xfrm>
            <a:off x="1339169" y="1600200"/>
            <a:ext cx="6465661" cy="4525963"/>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C7BE5C2-924A-4D6E-AE4E-7EE2ADDCD97D}"/>
              </a:ext>
            </a:extLst>
          </p:cNvPr>
          <p:cNvSpPr>
            <a:spLocks noGrp="1"/>
          </p:cNvSpPr>
          <p:nvPr>
            <p:ph type="title"/>
          </p:nvPr>
        </p:nvSpPr>
        <p:spPr/>
        <p:txBody>
          <a:bodyPr/>
          <a:lstStyle/>
          <a:p>
            <a:r>
              <a:rPr lang="tr-TR" dirty="0">
                <a:latin typeface="BakerSignet BT" panose="020B0502050309030A04" pitchFamily="34" charset="0"/>
              </a:rPr>
              <a:t>1. Statik Elektrik</a:t>
            </a:r>
          </a:p>
        </p:txBody>
      </p:sp>
      <p:sp>
        <p:nvSpPr>
          <p:cNvPr id="3" name="İçerik Yer Tutucusu 2">
            <a:extLst>
              <a:ext uri="{FF2B5EF4-FFF2-40B4-BE49-F238E27FC236}">
                <a16:creationId xmlns:a16="http://schemas.microsoft.com/office/drawing/2014/main" id="{EE330925-0D88-4D4C-A6C2-2CD61C52FA25}"/>
              </a:ext>
            </a:extLst>
          </p:cNvPr>
          <p:cNvSpPr>
            <a:spLocks noGrp="1"/>
          </p:cNvSpPr>
          <p:nvPr>
            <p:ph idx="1"/>
          </p:nvPr>
        </p:nvSpPr>
        <p:spPr/>
        <p:txBody>
          <a:bodyPr>
            <a:normAutofit/>
          </a:bodyPr>
          <a:lstStyle/>
          <a:p>
            <a:pPr algn="just"/>
            <a:r>
              <a:rPr lang="tr-TR" dirty="0">
                <a:latin typeface="Times New Roman" panose="02020603050405020304" pitchFamily="18" charset="0"/>
                <a:cs typeface="Times New Roman" panose="02020603050405020304" pitchFamily="18" charset="0"/>
              </a:rPr>
              <a:t>Ser­best elektron miktarının artması, o maddenin daha fazla iletken olmasıdır. Dış yörüngelerinde 4'ten az elektron bulunan ve serbest elektron sayısı fazla olan maddelere </a:t>
            </a:r>
            <a:r>
              <a:rPr lang="tr-TR" b="1" dirty="0">
                <a:solidFill>
                  <a:srgbClr val="FF0000"/>
                </a:solidFill>
                <a:latin typeface="Times New Roman" panose="02020603050405020304" pitchFamily="18" charset="0"/>
                <a:cs typeface="Times New Roman" panose="02020603050405020304" pitchFamily="18" charset="0"/>
              </a:rPr>
              <a:t>İLETKEN</a:t>
            </a:r>
            <a:r>
              <a:rPr lang="tr-TR" dirty="0">
                <a:latin typeface="Times New Roman" panose="02020603050405020304" pitchFamily="18" charset="0"/>
                <a:cs typeface="Times New Roman" panose="02020603050405020304" pitchFamily="18" charset="0"/>
              </a:rPr>
              <a:t>, dış yörüngelerinde 4'ten fazla elektron bulunan maddelere </a:t>
            </a:r>
            <a:r>
              <a:rPr lang="tr-TR" b="1" dirty="0">
                <a:solidFill>
                  <a:srgbClr val="FF0000"/>
                </a:solidFill>
                <a:latin typeface="Times New Roman" panose="02020603050405020304" pitchFamily="18" charset="0"/>
                <a:cs typeface="Times New Roman" panose="02020603050405020304" pitchFamily="18" charset="0"/>
              </a:rPr>
              <a:t>YALITKAN</a:t>
            </a:r>
            <a:r>
              <a:rPr lang="tr-TR" dirty="0">
                <a:latin typeface="Times New Roman" panose="02020603050405020304" pitchFamily="18" charset="0"/>
                <a:cs typeface="Times New Roman" panose="02020603050405020304" pitchFamily="18" charset="0"/>
              </a:rPr>
              <a:t>, dış yörüngelerinde 4 elektron bulunan maddelere ise </a:t>
            </a:r>
            <a:r>
              <a:rPr lang="tr-TR" b="1" dirty="0">
                <a:solidFill>
                  <a:srgbClr val="FF0000"/>
                </a:solidFill>
                <a:latin typeface="Times New Roman" panose="02020603050405020304" pitchFamily="18" charset="0"/>
                <a:cs typeface="Times New Roman" panose="02020603050405020304" pitchFamily="18" charset="0"/>
              </a:rPr>
              <a:t>YARI</a:t>
            </a:r>
            <a:r>
              <a:rPr lang="tr-TR" dirty="0">
                <a:latin typeface="Times New Roman" panose="02020603050405020304" pitchFamily="18" charset="0"/>
                <a:cs typeface="Times New Roman" panose="02020603050405020304" pitchFamily="18" charset="0"/>
              </a:rPr>
              <a:t> </a:t>
            </a:r>
            <a:r>
              <a:rPr lang="tr-TR" b="1" dirty="0">
                <a:solidFill>
                  <a:srgbClr val="FF0000"/>
                </a:solidFill>
                <a:latin typeface="Times New Roman" panose="02020603050405020304" pitchFamily="18" charset="0"/>
                <a:cs typeface="Times New Roman" panose="02020603050405020304" pitchFamily="18" charset="0"/>
              </a:rPr>
              <a:t>İLETKEN</a:t>
            </a:r>
            <a:r>
              <a:rPr lang="tr-TR" dirty="0">
                <a:latin typeface="Times New Roman" panose="02020603050405020304" pitchFamily="18" charset="0"/>
                <a:cs typeface="Times New Roman" panose="02020603050405020304" pitchFamily="18" charset="0"/>
              </a:rPr>
              <a:t> denir. </a:t>
            </a:r>
          </a:p>
          <a:p>
            <a:pPr algn="just"/>
            <a:endParaRPr lang="tr-TR" dirty="0">
              <a:latin typeface="Times New Roman" panose="02020603050405020304" pitchFamily="18" charset="0"/>
              <a:cs typeface="Times New Roman" panose="02020603050405020304" pitchFamily="18" charset="0"/>
            </a:endParaRPr>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2"/>
          <a:stretch>
            <a:fillRect/>
          </a:stretch>
        </p:blipFill>
        <p:spPr>
          <a:xfrm>
            <a:off x="7515841" y="687474"/>
            <a:ext cx="1055103" cy="1125714"/>
          </a:xfrm>
          <a:prstGeom prst="rect">
            <a:avLst/>
          </a:prstGeom>
        </p:spPr>
      </p:pic>
    </p:spTree>
    <p:extLst>
      <p:ext uri="{BB962C8B-B14F-4D97-AF65-F5344CB8AC3E}">
        <p14:creationId xmlns:p14="http://schemas.microsoft.com/office/powerpoint/2010/main" val="3227134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algn="l"/>
            <a:r>
              <a:rPr lang="tr-TR" sz="4000" dirty="0"/>
              <a:t>9. Direncin Sıcaklıkla Değişimi</a:t>
            </a:r>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2" cstate="print"/>
          <a:stretch>
            <a:fillRect/>
          </a:stretch>
        </p:blipFill>
        <p:spPr>
          <a:xfrm>
            <a:off x="7572396" y="285728"/>
            <a:ext cx="1055103" cy="1125714"/>
          </a:xfrm>
          <a:prstGeom prst="rect">
            <a:avLst/>
          </a:prstGeom>
        </p:spPr>
      </p:pic>
      <p:pic>
        <p:nvPicPr>
          <p:cNvPr id="6146" name="Picture 2"/>
          <p:cNvPicPr>
            <a:picLocks noGrp="1" noChangeAspect="1" noChangeArrowheads="1"/>
          </p:cNvPicPr>
          <p:nvPr>
            <p:ph idx="1"/>
          </p:nvPr>
        </p:nvPicPr>
        <p:blipFill>
          <a:blip r:embed="rId3"/>
          <a:srcRect/>
          <a:stretch>
            <a:fillRect/>
          </a:stretch>
        </p:blipFill>
        <p:spPr bwMode="auto">
          <a:xfrm>
            <a:off x="214282" y="2143116"/>
            <a:ext cx="8229600" cy="3389086"/>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algn="l"/>
            <a:r>
              <a:rPr lang="tr-TR" sz="4000" dirty="0"/>
              <a:t>9. Direncin Sıcaklıkla Değişimi</a:t>
            </a:r>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2" cstate="print"/>
          <a:stretch>
            <a:fillRect/>
          </a:stretch>
        </p:blipFill>
        <p:spPr>
          <a:xfrm>
            <a:off x="7572396" y="285728"/>
            <a:ext cx="1055103" cy="1125714"/>
          </a:xfrm>
          <a:prstGeom prst="rect">
            <a:avLst/>
          </a:prstGeom>
        </p:spPr>
      </p:pic>
      <p:pic>
        <p:nvPicPr>
          <p:cNvPr id="7170" name="Picture 2"/>
          <p:cNvPicPr>
            <a:picLocks noGrp="1" noChangeAspect="1" noChangeArrowheads="1"/>
          </p:cNvPicPr>
          <p:nvPr>
            <p:ph idx="1"/>
          </p:nvPr>
        </p:nvPicPr>
        <p:blipFill>
          <a:blip r:embed="rId3"/>
          <a:srcRect/>
          <a:stretch>
            <a:fillRect/>
          </a:stretch>
        </p:blipFill>
        <p:spPr bwMode="auto">
          <a:xfrm>
            <a:off x="142844" y="2000240"/>
            <a:ext cx="8229600" cy="3277210"/>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algn="l"/>
            <a:r>
              <a:rPr lang="tr-TR" sz="4000" dirty="0"/>
              <a:t>9. Direncin Sıcaklıkla Değişimi</a:t>
            </a:r>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2" cstate="print"/>
          <a:stretch>
            <a:fillRect/>
          </a:stretch>
        </p:blipFill>
        <p:spPr>
          <a:xfrm>
            <a:off x="7572396" y="285728"/>
            <a:ext cx="1055103" cy="1125714"/>
          </a:xfrm>
          <a:prstGeom prst="rect">
            <a:avLst/>
          </a:prstGeom>
        </p:spPr>
      </p:pic>
      <p:pic>
        <p:nvPicPr>
          <p:cNvPr id="8194" name="Picture 2"/>
          <p:cNvPicPr>
            <a:picLocks noGrp="1" noChangeAspect="1" noChangeArrowheads="1"/>
          </p:cNvPicPr>
          <p:nvPr>
            <p:ph idx="1"/>
          </p:nvPr>
        </p:nvPicPr>
        <p:blipFill>
          <a:blip r:embed="rId3"/>
          <a:srcRect/>
          <a:stretch>
            <a:fillRect/>
          </a:stretch>
        </p:blipFill>
        <p:spPr bwMode="auto">
          <a:xfrm>
            <a:off x="214282" y="2000240"/>
            <a:ext cx="8229600" cy="2769646"/>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algn="l"/>
            <a:r>
              <a:rPr lang="tr-TR" sz="4000" dirty="0"/>
              <a:t>9. Direncin Sıcaklıkla Değişimi</a:t>
            </a:r>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2" cstate="print"/>
          <a:stretch>
            <a:fillRect/>
          </a:stretch>
        </p:blipFill>
        <p:spPr>
          <a:xfrm>
            <a:off x="7572396" y="285728"/>
            <a:ext cx="1055103" cy="1125714"/>
          </a:xfrm>
          <a:prstGeom prst="rect">
            <a:avLst/>
          </a:prstGeom>
        </p:spPr>
      </p:pic>
      <p:pic>
        <p:nvPicPr>
          <p:cNvPr id="9218" name="Picture 2"/>
          <p:cNvPicPr>
            <a:picLocks noGrp="1" noChangeAspect="1" noChangeArrowheads="1"/>
          </p:cNvPicPr>
          <p:nvPr>
            <p:ph idx="1"/>
          </p:nvPr>
        </p:nvPicPr>
        <p:blipFill>
          <a:blip r:embed="rId3"/>
          <a:srcRect/>
          <a:stretch>
            <a:fillRect/>
          </a:stretch>
        </p:blipFill>
        <p:spPr bwMode="auto">
          <a:xfrm>
            <a:off x="142844" y="2143116"/>
            <a:ext cx="8229600" cy="2409371"/>
          </a:xfrm>
          <a:prstGeom prst="rect">
            <a:avLst/>
          </a:prstGeom>
          <a:noFill/>
          <a:ln w="9525">
            <a:noFill/>
            <a:miter lim="800000"/>
            <a:headEnd/>
            <a:tailEnd/>
          </a:ln>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algn="l"/>
            <a:r>
              <a:rPr lang="tr-TR" sz="4000" dirty="0"/>
              <a:t>9. Direncin Sıcaklıkla Değişimi</a:t>
            </a:r>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2" cstate="print"/>
          <a:stretch>
            <a:fillRect/>
          </a:stretch>
        </p:blipFill>
        <p:spPr>
          <a:xfrm>
            <a:off x="7572396" y="285728"/>
            <a:ext cx="1055103" cy="1125714"/>
          </a:xfrm>
          <a:prstGeom prst="rect">
            <a:avLst/>
          </a:prstGeom>
        </p:spPr>
      </p:pic>
      <p:pic>
        <p:nvPicPr>
          <p:cNvPr id="10242" name="Picture 2"/>
          <p:cNvPicPr>
            <a:picLocks noGrp="1" noChangeAspect="1" noChangeArrowheads="1"/>
          </p:cNvPicPr>
          <p:nvPr>
            <p:ph idx="1"/>
          </p:nvPr>
        </p:nvPicPr>
        <p:blipFill>
          <a:blip r:embed="rId3"/>
          <a:srcRect/>
          <a:stretch>
            <a:fillRect/>
          </a:stretch>
        </p:blipFill>
        <p:spPr bwMode="auto">
          <a:xfrm>
            <a:off x="0" y="2143116"/>
            <a:ext cx="5646420" cy="3223260"/>
          </a:xfrm>
          <a:prstGeom prst="rect">
            <a:avLst/>
          </a:prstGeom>
          <a:noFill/>
          <a:ln w="9525">
            <a:noFill/>
            <a:miter lim="800000"/>
            <a:headEnd/>
            <a:tailEnd/>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algn="l"/>
            <a:r>
              <a:rPr lang="tr-TR" sz="4000" dirty="0"/>
              <a:t>9. Direncin Sıcaklıkla Değişimi</a:t>
            </a:r>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2" cstate="print"/>
          <a:stretch>
            <a:fillRect/>
          </a:stretch>
        </p:blipFill>
        <p:spPr>
          <a:xfrm>
            <a:off x="7572396" y="285728"/>
            <a:ext cx="1055103" cy="1125714"/>
          </a:xfrm>
          <a:prstGeom prst="rect">
            <a:avLst/>
          </a:prstGeom>
        </p:spPr>
      </p:pic>
      <p:pic>
        <p:nvPicPr>
          <p:cNvPr id="11266" name="Picture 2"/>
          <p:cNvPicPr>
            <a:picLocks noGrp="1" noChangeAspect="1" noChangeArrowheads="1"/>
          </p:cNvPicPr>
          <p:nvPr>
            <p:ph idx="1"/>
          </p:nvPr>
        </p:nvPicPr>
        <p:blipFill>
          <a:blip r:embed="rId3"/>
          <a:srcRect/>
          <a:stretch>
            <a:fillRect/>
          </a:stretch>
        </p:blipFill>
        <p:spPr bwMode="auto">
          <a:xfrm>
            <a:off x="142844" y="2214554"/>
            <a:ext cx="8229600" cy="3493698"/>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algn="l"/>
            <a:r>
              <a:rPr lang="tr-TR" sz="4000" dirty="0"/>
              <a:t>10.</a:t>
            </a:r>
            <a:r>
              <a:rPr lang="tr-TR" sz="4000" baseline="0" dirty="0"/>
              <a:t> </a:t>
            </a:r>
            <a:r>
              <a:rPr lang="tr-TR" sz="4000" baseline="0" dirty="0" err="1"/>
              <a:t>Ohm</a:t>
            </a:r>
            <a:r>
              <a:rPr lang="tr-TR" sz="4000" baseline="0" dirty="0"/>
              <a:t> Kanunu</a:t>
            </a:r>
            <a:endParaRPr lang="tr-TR" sz="4000" dirty="0"/>
          </a:p>
        </p:txBody>
      </p:sp>
      <p:sp>
        <p:nvSpPr>
          <p:cNvPr id="3" name="2 İçerik Yer Tutucusu"/>
          <p:cNvSpPr>
            <a:spLocks noGrp="1"/>
          </p:cNvSpPr>
          <p:nvPr>
            <p:ph idx="1"/>
          </p:nvPr>
        </p:nvSpPr>
        <p:spPr/>
        <p:txBody>
          <a:bodyPr>
            <a:normAutofit/>
          </a:bodyPr>
          <a:lstStyle/>
          <a:p>
            <a:pPr algn="just"/>
            <a:r>
              <a:rPr lang="tr-TR" sz="2400" dirty="0"/>
              <a:t>Alıcının içinden geçen akım, alıcının uçlarına uygulanan gerilimle doğru, alıcının direnciyle ters orantılıdır. Bu tanıma “</a:t>
            </a:r>
            <a:r>
              <a:rPr lang="tr-TR" sz="2400" b="1" dirty="0" err="1">
                <a:solidFill>
                  <a:srgbClr val="FF0000"/>
                </a:solidFill>
              </a:rPr>
              <a:t>Ohm</a:t>
            </a:r>
            <a:r>
              <a:rPr lang="tr-TR" sz="2400" b="1" dirty="0">
                <a:solidFill>
                  <a:srgbClr val="FF0000"/>
                </a:solidFill>
              </a:rPr>
              <a:t> Kanunu</a:t>
            </a:r>
            <a:r>
              <a:rPr lang="tr-TR" sz="2400" dirty="0"/>
              <a:t>” denir.  </a:t>
            </a:r>
            <a:r>
              <a:rPr lang="tr-TR" sz="2400" dirty="0" err="1"/>
              <a:t>Ohm</a:t>
            </a:r>
            <a:r>
              <a:rPr lang="tr-TR" sz="2400" dirty="0"/>
              <a:t> kanununa göre direnç, gerilimin akıma oranıdır.</a:t>
            </a:r>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2" cstate="print"/>
          <a:stretch>
            <a:fillRect/>
          </a:stretch>
        </p:blipFill>
        <p:spPr>
          <a:xfrm>
            <a:off x="7572396" y="285728"/>
            <a:ext cx="1055103" cy="1125714"/>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algn="l"/>
            <a:r>
              <a:rPr lang="tr-TR" sz="4000" dirty="0"/>
              <a:t>10.</a:t>
            </a:r>
            <a:r>
              <a:rPr lang="tr-TR" sz="4000" baseline="0" dirty="0"/>
              <a:t> </a:t>
            </a:r>
            <a:r>
              <a:rPr lang="tr-TR" sz="4000" baseline="0" dirty="0" err="1"/>
              <a:t>Ohm</a:t>
            </a:r>
            <a:r>
              <a:rPr lang="tr-TR" sz="4000" baseline="0" dirty="0"/>
              <a:t> Kanunu</a:t>
            </a:r>
            <a:endParaRPr lang="tr-TR" sz="4000" dirty="0"/>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2" cstate="print"/>
          <a:stretch>
            <a:fillRect/>
          </a:stretch>
        </p:blipFill>
        <p:spPr>
          <a:xfrm>
            <a:off x="7572396" y="285728"/>
            <a:ext cx="1055103" cy="1125714"/>
          </a:xfrm>
          <a:prstGeom prst="rect">
            <a:avLst/>
          </a:prstGeom>
        </p:spPr>
      </p:pic>
      <p:pic>
        <p:nvPicPr>
          <p:cNvPr id="13314" name="Picture 2"/>
          <p:cNvPicPr>
            <a:picLocks noGrp="1" noChangeAspect="1" noChangeArrowheads="1"/>
          </p:cNvPicPr>
          <p:nvPr>
            <p:ph idx="1"/>
          </p:nvPr>
        </p:nvPicPr>
        <p:blipFill>
          <a:blip r:embed="rId3"/>
          <a:srcRect/>
          <a:stretch>
            <a:fillRect/>
          </a:stretch>
        </p:blipFill>
        <p:spPr bwMode="auto">
          <a:xfrm>
            <a:off x="357158" y="2214554"/>
            <a:ext cx="8229600" cy="2627878"/>
          </a:xfrm>
          <a:prstGeom prst="rect">
            <a:avLst/>
          </a:prstGeom>
          <a:noFill/>
          <a:ln w="9525">
            <a:noFill/>
            <a:miter lim="800000"/>
            <a:headEnd/>
            <a:tailEnd/>
          </a:ln>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algn="l"/>
            <a:r>
              <a:rPr lang="tr-TR" sz="4000" dirty="0"/>
              <a:t>10.</a:t>
            </a:r>
            <a:r>
              <a:rPr lang="tr-TR" sz="4000" baseline="0" dirty="0"/>
              <a:t> </a:t>
            </a:r>
            <a:r>
              <a:rPr lang="tr-TR" sz="4000" baseline="0" dirty="0" err="1"/>
              <a:t>Ohm</a:t>
            </a:r>
            <a:r>
              <a:rPr lang="tr-TR" sz="4000" baseline="0" dirty="0"/>
              <a:t> Kanunu</a:t>
            </a:r>
            <a:endParaRPr lang="tr-TR" sz="4000" dirty="0"/>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2" cstate="print"/>
          <a:stretch>
            <a:fillRect/>
          </a:stretch>
        </p:blipFill>
        <p:spPr>
          <a:xfrm>
            <a:off x="7572396" y="285728"/>
            <a:ext cx="1055103" cy="1125714"/>
          </a:xfrm>
          <a:prstGeom prst="rect">
            <a:avLst/>
          </a:prstGeom>
        </p:spPr>
      </p:pic>
      <p:pic>
        <p:nvPicPr>
          <p:cNvPr id="14338" name="Picture 2"/>
          <p:cNvPicPr>
            <a:picLocks noGrp="1" noChangeAspect="1" noChangeArrowheads="1"/>
          </p:cNvPicPr>
          <p:nvPr>
            <p:ph idx="1"/>
          </p:nvPr>
        </p:nvPicPr>
        <p:blipFill>
          <a:blip r:embed="rId3"/>
          <a:srcRect/>
          <a:stretch>
            <a:fillRect/>
          </a:stretch>
        </p:blipFill>
        <p:spPr bwMode="auto">
          <a:xfrm>
            <a:off x="571472" y="1571612"/>
            <a:ext cx="6858575" cy="4525963"/>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algn="l"/>
            <a:r>
              <a:rPr lang="tr-TR" sz="4000" dirty="0"/>
              <a:t>10.</a:t>
            </a:r>
            <a:r>
              <a:rPr lang="tr-TR" sz="4000" baseline="0" dirty="0"/>
              <a:t> </a:t>
            </a:r>
            <a:r>
              <a:rPr lang="tr-TR" sz="4000" baseline="0" dirty="0" err="1"/>
              <a:t>Ohm</a:t>
            </a:r>
            <a:r>
              <a:rPr lang="tr-TR" sz="4000" baseline="0" dirty="0"/>
              <a:t> Kanunu</a:t>
            </a:r>
            <a:endParaRPr lang="tr-TR" sz="4000" dirty="0"/>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2" cstate="print"/>
          <a:stretch>
            <a:fillRect/>
          </a:stretch>
        </p:blipFill>
        <p:spPr>
          <a:xfrm>
            <a:off x="7572396" y="285728"/>
            <a:ext cx="1055103" cy="1125714"/>
          </a:xfrm>
          <a:prstGeom prst="rect">
            <a:avLst/>
          </a:prstGeom>
        </p:spPr>
      </p:pic>
      <p:pic>
        <p:nvPicPr>
          <p:cNvPr id="15362" name="Picture 2"/>
          <p:cNvPicPr>
            <a:picLocks noGrp="1" noChangeAspect="1" noChangeArrowheads="1"/>
          </p:cNvPicPr>
          <p:nvPr>
            <p:ph idx="1"/>
          </p:nvPr>
        </p:nvPicPr>
        <p:blipFill>
          <a:blip r:embed="rId3"/>
          <a:srcRect/>
          <a:stretch>
            <a:fillRect/>
          </a:stretch>
        </p:blipFill>
        <p:spPr bwMode="auto">
          <a:xfrm>
            <a:off x="214282" y="2071678"/>
            <a:ext cx="8229600" cy="1765623"/>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C7BE5C2-924A-4D6E-AE4E-7EE2ADDCD97D}"/>
              </a:ext>
            </a:extLst>
          </p:cNvPr>
          <p:cNvSpPr>
            <a:spLocks noGrp="1"/>
          </p:cNvSpPr>
          <p:nvPr>
            <p:ph type="title"/>
          </p:nvPr>
        </p:nvSpPr>
        <p:spPr/>
        <p:txBody>
          <a:bodyPr/>
          <a:lstStyle/>
          <a:p>
            <a:r>
              <a:rPr lang="tr-TR" dirty="0">
                <a:latin typeface="BakerSignet BT" panose="020B0502050309030A04" pitchFamily="34" charset="0"/>
              </a:rPr>
              <a:t>1. Statik Elektrik</a:t>
            </a:r>
          </a:p>
        </p:txBody>
      </p:sp>
      <p:sp>
        <p:nvSpPr>
          <p:cNvPr id="3" name="İçerik Yer Tutucusu 2">
            <a:extLst>
              <a:ext uri="{FF2B5EF4-FFF2-40B4-BE49-F238E27FC236}">
                <a16:creationId xmlns:a16="http://schemas.microsoft.com/office/drawing/2014/main" id="{EE330925-0D88-4D4C-A6C2-2CD61C52FA25}"/>
              </a:ext>
            </a:extLst>
          </p:cNvPr>
          <p:cNvSpPr>
            <a:spLocks noGrp="1"/>
          </p:cNvSpPr>
          <p:nvPr>
            <p:ph idx="1"/>
          </p:nvPr>
        </p:nvSpPr>
        <p:spPr/>
        <p:txBody>
          <a:bodyPr>
            <a:normAutofit/>
          </a:bodyPr>
          <a:lstStyle/>
          <a:p>
            <a:pPr algn="just"/>
            <a:r>
              <a:rPr lang="tr-TR" dirty="0">
                <a:latin typeface="Times New Roman" panose="02020603050405020304" pitchFamily="18" charset="0"/>
                <a:cs typeface="Times New Roman" panose="02020603050405020304" pitchFamily="18" charset="0"/>
              </a:rPr>
              <a:t>İletken; elektrik yükünü bir yerden başka bir yere taşıyan maddelerdir. Altın, gümüş ve bakır iyi bir iletken örnek verilebilir. Elektrik yüklerini bir yerden başka bir yere taşımayan maddeler yalıtkandır. Örneğin; tahta, cam, plastik gibi. Si­lisyum, germanyum, </a:t>
            </a:r>
            <a:r>
              <a:rPr lang="tr-TR" dirty="0" err="1">
                <a:latin typeface="Times New Roman" panose="02020603050405020304" pitchFamily="18" charset="0"/>
                <a:cs typeface="Times New Roman" panose="02020603050405020304" pitchFamily="18" charset="0"/>
              </a:rPr>
              <a:t>bakıroksit</a:t>
            </a:r>
            <a:r>
              <a:rPr lang="tr-TR" dirty="0">
                <a:latin typeface="Times New Roman" panose="02020603050405020304" pitchFamily="18" charset="0"/>
                <a:cs typeface="Times New Roman" panose="02020603050405020304" pitchFamily="18" charset="0"/>
              </a:rPr>
              <a:t> gibi bazı elementler, metallere göre daha az, yalıt­kanlara göre daha çok iletkendir. Normal şartlarda, elektriği iletmeyen bu madde­ler, şartlar değiştirildiğinde iletken hale getirilebilir. Örneğin; bazı maddeler çok düşük sıcaklıklarda yalıtkan olmalarına rağmen sıcaklığı arttırıldığında iletken hale getirilebilir. İletkenlikleri metallere göre daha az olan bu maddeler veya ilet­ken ile yalıtkan arasındaki maddeler yarı iletkendir.</a:t>
            </a:r>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2"/>
          <a:stretch>
            <a:fillRect/>
          </a:stretch>
        </p:blipFill>
        <p:spPr>
          <a:xfrm>
            <a:off x="7515841" y="687474"/>
            <a:ext cx="1055103" cy="1125714"/>
          </a:xfrm>
          <a:prstGeom prst="rect">
            <a:avLst/>
          </a:prstGeom>
        </p:spPr>
      </p:pic>
    </p:spTree>
    <p:extLst>
      <p:ext uri="{BB962C8B-B14F-4D97-AF65-F5344CB8AC3E}">
        <p14:creationId xmlns:p14="http://schemas.microsoft.com/office/powerpoint/2010/main" val="12696294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algn="l"/>
            <a:r>
              <a:rPr lang="tr-TR" sz="4000" dirty="0"/>
              <a:t>10.</a:t>
            </a:r>
            <a:r>
              <a:rPr lang="tr-TR" sz="4000" baseline="0" dirty="0"/>
              <a:t> </a:t>
            </a:r>
            <a:r>
              <a:rPr lang="tr-TR" sz="4000" baseline="0" dirty="0" err="1"/>
              <a:t>Ohm</a:t>
            </a:r>
            <a:r>
              <a:rPr lang="tr-TR" sz="4000" baseline="0" dirty="0"/>
              <a:t> Kanunu</a:t>
            </a:r>
            <a:endParaRPr lang="tr-TR" sz="4000" dirty="0"/>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2" cstate="print"/>
          <a:stretch>
            <a:fillRect/>
          </a:stretch>
        </p:blipFill>
        <p:spPr>
          <a:xfrm>
            <a:off x="7572396" y="285728"/>
            <a:ext cx="1055103" cy="1125714"/>
          </a:xfrm>
          <a:prstGeom prst="rect">
            <a:avLst/>
          </a:prstGeom>
        </p:spPr>
      </p:pic>
      <p:pic>
        <p:nvPicPr>
          <p:cNvPr id="16387" name="Picture 3"/>
          <p:cNvPicPr>
            <a:picLocks noGrp="1" noChangeAspect="1" noChangeArrowheads="1"/>
          </p:cNvPicPr>
          <p:nvPr>
            <p:ph idx="1"/>
          </p:nvPr>
        </p:nvPicPr>
        <p:blipFill>
          <a:blip r:embed="rId3"/>
          <a:srcRect/>
          <a:stretch>
            <a:fillRect/>
          </a:stretch>
        </p:blipFill>
        <p:spPr bwMode="auto">
          <a:xfrm>
            <a:off x="142844" y="2000240"/>
            <a:ext cx="8229600" cy="1838451"/>
          </a:xfrm>
          <a:prstGeom prst="rect">
            <a:avLst/>
          </a:prstGeom>
          <a:noFill/>
          <a:ln w="9525">
            <a:noFill/>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algn="l"/>
            <a:r>
              <a:rPr lang="tr-TR" sz="4000" dirty="0"/>
              <a:t>10.</a:t>
            </a:r>
            <a:r>
              <a:rPr lang="tr-TR" sz="4000" baseline="0" dirty="0"/>
              <a:t> </a:t>
            </a:r>
            <a:r>
              <a:rPr lang="tr-TR" sz="4000" baseline="0" dirty="0" err="1"/>
              <a:t>Ohm</a:t>
            </a:r>
            <a:r>
              <a:rPr lang="tr-TR" sz="4000" baseline="0" dirty="0"/>
              <a:t> Kanunu</a:t>
            </a:r>
            <a:endParaRPr lang="tr-TR" sz="4000" dirty="0"/>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2" cstate="print"/>
          <a:stretch>
            <a:fillRect/>
          </a:stretch>
        </p:blipFill>
        <p:spPr>
          <a:xfrm>
            <a:off x="7572396" y="285728"/>
            <a:ext cx="1055103" cy="1125714"/>
          </a:xfrm>
          <a:prstGeom prst="rect">
            <a:avLst/>
          </a:prstGeom>
        </p:spPr>
      </p:pic>
      <p:pic>
        <p:nvPicPr>
          <p:cNvPr id="17410" name="Picture 2"/>
          <p:cNvPicPr>
            <a:picLocks noGrp="1" noChangeAspect="1" noChangeArrowheads="1"/>
          </p:cNvPicPr>
          <p:nvPr>
            <p:ph idx="1"/>
          </p:nvPr>
        </p:nvPicPr>
        <p:blipFill>
          <a:blip r:embed="rId3"/>
          <a:srcRect/>
          <a:stretch>
            <a:fillRect/>
          </a:stretch>
        </p:blipFill>
        <p:spPr bwMode="auto">
          <a:xfrm>
            <a:off x="142844" y="1928802"/>
            <a:ext cx="8229600" cy="1606696"/>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algn="l"/>
            <a:r>
              <a:rPr lang="tr-TR" sz="4000" dirty="0"/>
              <a:t>10.</a:t>
            </a:r>
            <a:r>
              <a:rPr lang="tr-TR" sz="4000" baseline="0" dirty="0"/>
              <a:t> </a:t>
            </a:r>
            <a:r>
              <a:rPr lang="tr-TR" sz="4000" baseline="0" dirty="0" err="1"/>
              <a:t>Ohm</a:t>
            </a:r>
            <a:r>
              <a:rPr lang="tr-TR" sz="4000" baseline="0" dirty="0"/>
              <a:t> Kanunu</a:t>
            </a:r>
            <a:endParaRPr lang="tr-TR" sz="4000" dirty="0"/>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2" cstate="print"/>
          <a:stretch>
            <a:fillRect/>
          </a:stretch>
        </p:blipFill>
        <p:spPr>
          <a:xfrm>
            <a:off x="7572396" y="285728"/>
            <a:ext cx="1055103" cy="1125714"/>
          </a:xfrm>
          <a:prstGeom prst="rect">
            <a:avLst/>
          </a:prstGeom>
        </p:spPr>
      </p:pic>
      <p:pic>
        <p:nvPicPr>
          <p:cNvPr id="18434" name="Picture 2"/>
          <p:cNvPicPr>
            <a:picLocks noGrp="1" noChangeAspect="1" noChangeArrowheads="1"/>
          </p:cNvPicPr>
          <p:nvPr>
            <p:ph idx="1"/>
          </p:nvPr>
        </p:nvPicPr>
        <p:blipFill>
          <a:blip r:embed="rId3"/>
          <a:srcRect/>
          <a:stretch>
            <a:fillRect/>
          </a:stretch>
        </p:blipFill>
        <p:spPr bwMode="auto">
          <a:xfrm>
            <a:off x="0" y="1857364"/>
            <a:ext cx="8229600" cy="2654941"/>
          </a:xfrm>
          <a:prstGeom prst="rect">
            <a:avLst/>
          </a:prstGeom>
          <a:noFill/>
          <a:ln w="9525">
            <a:no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algn="l"/>
            <a:r>
              <a:rPr lang="tr-TR" sz="4000" dirty="0"/>
              <a:t>10.</a:t>
            </a:r>
            <a:r>
              <a:rPr lang="tr-TR" sz="4000" baseline="0" dirty="0"/>
              <a:t> </a:t>
            </a:r>
            <a:r>
              <a:rPr lang="tr-TR" sz="4000" baseline="0" dirty="0" err="1"/>
              <a:t>Ohm</a:t>
            </a:r>
            <a:r>
              <a:rPr lang="tr-TR" sz="4000" baseline="0" dirty="0"/>
              <a:t> Kanunu</a:t>
            </a:r>
            <a:endParaRPr lang="tr-TR" sz="4000" dirty="0"/>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2" cstate="print"/>
          <a:stretch>
            <a:fillRect/>
          </a:stretch>
        </p:blipFill>
        <p:spPr>
          <a:xfrm>
            <a:off x="7572396" y="285728"/>
            <a:ext cx="1055103" cy="1125714"/>
          </a:xfrm>
          <a:prstGeom prst="rect">
            <a:avLst/>
          </a:prstGeom>
        </p:spPr>
      </p:pic>
      <p:pic>
        <p:nvPicPr>
          <p:cNvPr id="19458" name="Picture 2"/>
          <p:cNvPicPr>
            <a:picLocks noGrp="1" noChangeAspect="1" noChangeArrowheads="1"/>
          </p:cNvPicPr>
          <p:nvPr>
            <p:ph idx="1"/>
          </p:nvPr>
        </p:nvPicPr>
        <p:blipFill>
          <a:blip r:embed="rId3"/>
          <a:srcRect/>
          <a:stretch>
            <a:fillRect/>
          </a:stretch>
        </p:blipFill>
        <p:spPr bwMode="auto">
          <a:xfrm>
            <a:off x="214282" y="2000240"/>
            <a:ext cx="8229600" cy="2523744"/>
          </a:xfrm>
          <a:prstGeom prst="rect">
            <a:avLst/>
          </a:prstGeom>
          <a:noFill/>
          <a:ln w="9525">
            <a:noFill/>
            <a:miter lim="800000"/>
            <a:headEnd/>
            <a:tailEnd/>
          </a:ln>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algn="l"/>
            <a:r>
              <a:rPr lang="tr-TR" sz="4000" dirty="0"/>
              <a:t>11.</a:t>
            </a:r>
            <a:r>
              <a:rPr lang="tr-TR" sz="4000" baseline="0" dirty="0"/>
              <a:t> Elektrik Devresi</a:t>
            </a:r>
            <a:endParaRPr lang="tr-TR" sz="4000" dirty="0"/>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2" cstate="print"/>
          <a:stretch>
            <a:fillRect/>
          </a:stretch>
        </p:blipFill>
        <p:spPr>
          <a:xfrm>
            <a:off x="7572396" y="285728"/>
            <a:ext cx="1055103" cy="1125714"/>
          </a:xfrm>
          <a:prstGeom prst="rect">
            <a:avLst/>
          </a:prstGeom>
        </p:spPr>
      </p:pic>
      <p:pic>
        <p:nvPicPr>
          <p:cNvPr id="20483" name="Picture 3"/>
          <p:cNvPicPr>
            <a:picLocks noGrp="1" noChangeAspect="1" noChangeArrowheads="1"/>
          </p:cNvPicPr>
          <p:nvPr>
            <p:ph idx="1"/>
          </p:nvPr>
        </p:nvPicPr>
        <p:blipFill>
          <a:blip r:embed="rId3"/>
          <a:srcRect/>
          <a:stretch>
            <a:fillRect/>
          </a:stretch>
        </p:blipFill>
        <p:spPr bwMode="auto">
          <a:xfrm>
            <a:off x="428596" y="1928802"/>
            <a:ext cx="3071834" cy="2316480"/>
          </a:xfrm>
          <a:prstGeom prst="rect">
            <a:avLst/>
          </a:prstGeom>
          <a:noFill/>
          <a:ln w="9525">
            <a:noFill/>
            <a:miter lim="800000"/>
            <a:headEnd/>
            <a:tailEnd/>
          </a:ln>
          <a:effectLst/>
        </p:spPr>
      </p:pic>
      <p:pic>
        <p:nvPicPr>
          <p:cNvPr id="20485" name="Picture 5"/>
          <p:cNvPicPr>
            <a:picLocks noChangeAspect="1" noChangeArrowheads="1"/>
          </p:cNvPicPr>
          <p:nvPr/>
        </p:nvPicPr>
        <p:blipFill>
          <a:blip r:embed="rId4"/>
          <a:srcRect/>
          <a:stretch>
            <a:fillRect/>
          </a:stretch>
        </p:blipFill>
        <p:spPr bwMode="auto">
          <a:xfrm>
            <a:off x="428596" y="4500570"/>
            <a:ext cx="6276975" cy="1743075"/>
          </a:xfrm>
          <a:prstGeom prst="rect">
            <a:avLst/>
          </a:prstGeom>
          <a:noFill/>
          <a:ln w="9525">
            <a:noFill/>
            <a:miter lim="800000"/>
            <a:headEnd/>
            <a:tailEnd/>
          </a:ln>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algn="l"/>
            <a:r>
              <a:rPr lang="tr-TR" sz="4000" dirty="0"/>
              <a:t>11.</a:t>
            </a:r>
            <a:r>
              <a:rPr lang="tr-TR" sz="4000" baseline="0" dirty="0"/>
              <a:t> Elektrik Devresi</a:t>
            </a:r>
            <a:endParaRPr lang="tr-TR" sz="4000" dirty="0"/>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2" cstate="print"/>
          <a:stretch>
            <a:fillRect/>
          </a:stretch>
        </p:blipFill>
        <p:spPr>
          <a:xfrm>
            <a:off x="7572396" y="285728"/>
            <a:ext cx="1055103" cy="1125714"/>
          </a:xfrm>
          <a:prstGeom prst="rect">
            <a:avLst/>
          </a:prstGeom>
        </p:spPr>
      </p:pic>
      <p:pic>
        <p:nvPicPr>
          <p:cNvPr id="21506" name="Picture 2"/>
          <p:cNvPicPr>
            <a:picLocks noGrp="1" noChangeAspect="1" noChangeArrowheads="1"/>
          </p:cNvPicPr>
          <p:nvPr>
            <p:ph idx="1"/>
          </p:nvPr>
        </p:nvPicPr>
        <p:blipFill>
          <a:blip r:embed="rId3"/>
          <a:srcRect/>
          <a:stretch>
            <a:fillRect/>
          </a:stretch>
        </p:blipFill>
        <p:spPr bwMode="auto">
          <a:xfrm>
            <a:off x="428596" y="1857364"/>
            <a:ext cx="2895600" cy="2247900"/>
          </a:xfrm>
          <a:prstGeom prst="rect">
            <a:avLst/>
          </a:prstGeom>
          <a:noFill/>
          <a:ln w="9525">
            <a:noFill/>
            <a:miter lim="800000"/>
            <a:headEnd/>
            <a:tailEnd/>
          </a:ln>
          <a:effectLst/>
        </p:spPr>
      </p:pic>
      <p:pic>
        <p:nvPicPr>
          <p:cNvPr id="21507" name="Picture 3"/>
          <p:cNvPicPr>
            <a:picLocks noChangeAspect="1" noChangeArrowheads="1"/>
          </p:cNvPicPr>
          <p:nvPr/>
        </p:nvPicPr>
        <p:blipFill>
          <a:blip r:embed="rId4"/>
          <a:srcRect/>
          <a:stretch>
            <a:fillRect/>
          </a:stretch>
        </p:blipFill>
        <p:spPr bwMode="auto">
          <a:xfrm>
            <a:off x="500034" y="4214818"/>
            <a:ext cx="6334125" cy="2286000"/>
          </a:xfrm>
          <a:prstGeom prst="rect">
            <a:avLst/>
          </a:prstGeom>
          <a:noFill/>
          <a:ln w="9525">
            <a:noFill/>
            <a:miter lim="800000"/>
            <a:headEnd/>
            <a:tailEnd/>
          </a:ln>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algn="l"/>
            <a:r>
              <a:rPr lang="tr-TR" sz="4000" dirty="0"/>
              <a:t>11.</a:t>
            </a:r>
            <a:r>
              <a:rPr lang="tr-TR" sz="4000" baseline="0" dirty="0"/>
              <a:t> Elektrik Devresi</a:t>
            </a:r>
            <a:endParaRPr lang="tr-TR" sz="4000" dirty="0"/>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2" cstate="print"/>
          <a:stretch>
            <a:fillRect/>
          </a:stretch>
        </p:blipFill>
        <p:spPr>
          <a:xfrm>
            <a:off x="7572396" y="285728"/>
            <a:ext cx="1055103" cy="1125714"/>
          </a:xfrm>
          <a:prstGeom prst="rect">
            <a:avLst/>
          </a:prstGeom>
        </p:spPr>
      </p:pic>
      <p:pic>
        <p:nvPicPr>
          <p:cNvPr id="22530" name="Picture 2"/>
          <p:cNvPicPr>
            <a:picLocks noGrp="1" noChangeAspect="1" noChangeArrowheads="1"/>
          </p:cNvPicPr>
          <p:nvPr>
            <p:ph idx="1"/>
          </p:nvPr>
        </p:nvPicPr>
        <p:blipFill>
          <a:blip r:embed="rId3"/>
          <a:srcRect/>
          <a:stretch>
            <a:fillRect/>
          </a:stretch>
        </p:blipFill>
        <p:spPr bwMode="auto">
          <a:xfrm>
            <a:off x="0" y="1785926"/>
            <a:ext cx="8229600" cy="3357586"/>
          </a:xfrm>
          <a:prstGeom prst="rect">
            <a:avLst/>
          </a:prstGeom>
          <a:noFill/>
          <a:ln w="9525">
            <a:no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algn="l"/>
            <a:r>
              <a:rPr lang="tr-TR" sz="4000" dirty="0"/>
              <a:t>11.</a:t>
            </a:r>
            <a:r>
              <a:rPr lang="tr-TR" sz="4000" baseline="0" dirty="0"/>
              <a:t> Elektrik Devresi</a:t>
            </a:r>
            <a:endParaRPr lang="tr-TR" sz="4000" dirty="0"/>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3" cstate="print"/>
          <a:stretch>
            <a:fillRect/>
          </a:stretch>
        </p:blipFill>
        <p:spPr>
          <a:xfrm>
            <a:off x="7572396" y="285728"/>
            <a:ext cx="1055103" cy="1125714"/>
          </a:xfrm>
          <a:prstGeom prst="rect">
            <a:avLst/>
          </a:prstGeom>
        </p:spPr>
      </p:pic>
      <p:sp>
        <p:nvSpPr>
          <p:cNvPr id="5" name="4 İçerik Yer Tutucusu"/>
          <p:cNvSpPr>
            <a:spLocks noGrp="1"/>
          </p:cNvSpPr>
          <p:nvPr>
            <p:ph idx="1"/>
          </p:nvPr>
        </p:nvSpPr>
        <p:spPr/>
        <p:txBody>
          <a:bodyPr>
            <a:normAutofit/>
          </a:bodyPr>
          <a:lstStyle/>
          <a:p>
            <a:pPr algn="just"/>
            <a:r>
              <a:rPr lang="tr-TR" sz="1800" dirty="0"/>
              <a:t>Basit bir elektrik devresi 3 kısımdan oluşur:</a:t>
            </a:r>
          </a:p>
          <a:p>
            <a:pPr algn="just"/>
            <a:endParaRPr lang="tr-TR" sz="1800" dirty="0"/>
          </a:p>
          <a:p>
            <a:pPr marL="0" indent="0" algn="just">
              <a:buNone/>
            </a:pPr>
            <a:r>
              <a:rPr lang="en-US" sz="1800" b="1" dirty="0"/>
              <a:t>1- KAYNAK</a:t>
            </a:r>
            <a:r>
              <a:rPr lang="en-US" sz="1800" dirty="0"/>
              <a:t>: Buna </a:t>
            </a:r>
            <a:r>
              <a:rPr lang="en-US" sz="1800" dirty="0" err="1"/>
              <a:t>üreteç</a:t>
            </a:r>
            <a:r>
              <a:rPr lang="en-US" sz="1800" dirty="0"/>
              <a:t> </a:t>
            </a:r>
            <a:r>
              <a:rPr lang="en-US" sz="1800" dirty="0" err="1"/>
              <a:t>veya</a:t>
            </a:r>
            <a:r>
              <a:rPr lang="en-US" sz="1800" dirty="0"/>
              <a:t> </a:t>
            </a:r>
            <a:r>
              <a:rPr lang="en-US" sz="1800" dirty="0" err="1"/>
              <a:t>verici</a:t>
            </a:r>
            <a:r>
              <a:rPr lang="en-US" sz="1800" dirty="0"/>
              <a:t> de </a:t>
            </a:r>
            <a:r>
              <a:rPr lang="en-US" sz="1800" dirty="0" err="1"/>
              <a:t>denir</a:t>
            </a:r>
            <a:r>
              <a:rPr lang="en-US" sz="1800" dirty="0"/>
              <a:t>.</a:t>
            </a:r>
            <a:r>
              <a:rPr lang="tr-TR" sz="1800" dirty="0"/>
              <a:t> </a:t>
            </a:r>
            <a:r>
              <a:rPr lang="en-US" sz="1800" dirty="0" err="1"/>
              <a:t>Pil</a:t>
            </a:r>
            <a:r>
              <a:rPr lang="en-US" sz="1800" dirty="0"/>
              <a:t>, </a:t>
            </a:r>
            <a:r>
              <a:rPr lang="en-US" sz="1800" dirty="0" err="1"/>
              <a:t>akümülatör</a:t>
            </a:r>
            <a:r>
              <a:rPr lang="en-US" sz="1800" dirty="0"/>
              <a:t>, </a:t>
            </a:r>
            <a:r>
              <a:rPr lang="en-US" sz="1800" dirty="0" err="1"/>
              <a:t>jeneratör</a:t>
            </a:r>
            <a:r>
              <a:rPr lang="en-US" sz="1800" dirty="0"/>
              <a:t> </a:t>
            </a:r>
            <a:r>
              <a:rPr lang="en-US" sz="1800" dirty="0" err="1"/>
              <a:t>gibi</a:t>
            </a:r>
            <a:r>
              <a:rPr lang="en-US" sz="1800" dirty="0"/>
              <a:t> </a:t>
            </a:r>
            <a:r>
              <a:rPr lang="en-US" sz="1800" dirty="0" err="1"/>
              <a:t>elektronlara</a:t>
            </a:r>
            <a:r>
              <a:rPr lang="en-US" sz="1800" dirty="0"/>
              <a:t> </a:t>
            </a:r>
            <a:r>
              <a:rPr lang="en-US" sz="1800" dirty="0" err="1"/>
              <a:t>hareket</a:t>
            </a:r>
            <a:r>
              <a:rPr lang="en-US" sz="1800" dirty="0"/>
              <a:t> </a:t>
            </a:r>
            <a:r>
              <a:rPr lang="en-US" sz="1800" dirty="0" err="1"/>
              <a:t>verir</a:t>
            </a:r>
            <a:r>
              <a:rPr lang="en-US" sz="1800" dirty="0"/>
              <a:t>.</a:t>
            </a:r>
            <a:endParaRPr lang="tr-TR" sz="1800" dirty="0"/>
          </a:p>
          <a:p>
            <a:pPr marL="0" indent="0" algn="just">
              <a:buNone/>
            </a:pPr>
            <a:r>
              <a:rPr lang="en-US" sz="1800" b="1" dirty="0"/>
              <a:t>2- YÜK</a:t>
            </a:r>
            <a:r>
              <a:rPr lang="en-US" sz="1800" dirty="0"/>
              <a:t>: Buna </a:t>
            </a:r>
            <a:r>
              <a:rPr lang="en-US" sz="1800" dirty="0" err="1"/>
              <a:t>alıcı</a:t>
            </a:r>
            <a:r>
              <a:rPr lang="en-US" sz="1800" dirty="0"/>
              <a:t> </a:t>
            </a:r>
            <a:r>
              <a:rPr lang="en-US" sz="1800" dirty="0" err="1"/>
              <a:t>da</a:t>
            </a:r>
            <a:r>
              <a:rPr lang="en-US" sz="1800" dirty="0"/>
              <a:t> </a:t>
            </a:r>
            <a:r>
              <a:rPr lang="en-US" sz="1800" dirty="0" err="1"/>
              <a:t>denir</a:t>
            </a:r>
            <a:r>
              <a:rPr lang="en-US" sz="1800" dirty="0"/>
              <a:t>.</a:t>
            </a:r>
            <a:r>
              <a:rPr lang="tr-TR" sz="1800" dirty="0"/>
              <a:t> </a:t>
            </a:r>
            <a:r>
              <a:rPr lang="en-US" sz="1800" dirty="0"/>
              <a:t>Motor, </a:t>
            </a:r>
            <a:r>
              <a:rPr lang="en-US" sz="1800" dirty="0" err="1"/>
              <a:t>elektrik</a:t>
            </a:r>
            <a:r>
              <a:rPr lang="en-US" sz="1800" dirty="0"/>
              <a:t> </a:t>
            </a:r>
            <a:r>
              <a:rPr lang="en-US" sz="1800" dirty="0" err="1"/>
              <a:t>ampulü</a:t>
            </a:r>
            <a:r>
              <a:rPr lang="en-US" sz="1800" dirty="0"/>
              <a:t>, </a:t>
            </a:r>
            <a:r>
              <a:rPr lang="en-US" sz="1800" dirty="0" err="1"/>
              <a:t>elektrik</a:t>
            </a:r>
            <a:r>
              <a:rPr lang="en-US" sz="1800" dirty="0"/>
              <a:t> </a:t>
            </a:r>
            <a:r>
              <a:rPr lang="en-US" sz="1800" dirty="0" err="1"/>
              <a:t>sobası</a:t>
            </a:r>
            <a:r>
              <a:rPr lang="en-US" sz="1800" dirty="0"/>
              <a:t> </a:t>
            </a:r>
            <a:r>
              <a:rPr lang="en-US" sz="1800" dirty="0" err="1"/>
              <a:t>gibi</a:t>
            </a:r>
            <a:r>
              <a:rPr lang="en-US" sz="1800" dirty="0"/>
              <a:t> </a:t>
            </a:r>
            <a:r>
              <a:rPr lang="en-US" sz="1800" dirty="0" err="1"/>
              <a:t>enerji</a:t>
            </a:r>
            <a:r>
              <a:rPr lang="en-US" sz="1800" dirty="0"/>
              <a:t> </a:t>
            </a:r>
            <a:r>
              <a:rPr lang="en-US" sz="1800" dirty="0" err="1"/>
              <a:t>harcayıcılarıdır</a:t>
            </a:r>
            <a:r>
              <a:rPr lang="en-US" sz="1800" dirty="0"/>
              <a:t>.</a:t>
            </a:r>
            <a:endParaRPr lang="tr-TR" sz="1800" dirty="0"/>
          </a:p>
          <a:p>
            <a:pPr marL="0" indent="0" algn="just">
              <a:buNone/>
            </a:pPr>
            <a:r>
              <a:rPr lang="en-US" sz="1800" b="1" dirty="0"/>
              <a:t>3- İLETKENLER</a:t>
            </a:r>
            <a:r>
              <a:rPr lang="en-US" sz="1800" dirty="0"/>
              <a:t>: </a:t>
            </a:r>
            <a:r>
              <a:rPr lang="en-US" sz="1800" dirty="0" err="1"/>
              <a:t>Kablolardır</a:t>
            </a:r>
            <a:r>
              <a:rPr lang="en-US" sz="1800" dirty="0"/>
              <a:t>. </a:t>
            </a:r>
            <a:r>
              <a:rPr lang="en-US" sz="1800" dirty="0" err="1"/>
              <a:t>Yükün</a:t>
            </a:r>
            <a:r>
              <a:rPr lang="en-US" sz="1800" dirty="0"/>
              <a:t>, </a:t>
            </a:r>
            <a:r>
              <a:rPr lang="en-US" sz="1800" dirty="0" err="1"/>
              <a:t>gerilim</a:t>
            </a:r>
            <a:r>
              <a:rPr lang="en-US" sz="1800" dirty="0"/>
              <a:t> </a:t>
            </a:r>
            <a:r>
              <a:rPr lang="en-US" sz="1800" dirty="0" err="1"/>
              <a:t>kaynağına</a:t>
            </a:r>
            <a:r>
              <a:rPr lang="en-US" sz="1800" dirty="0"/>
              <a:t> </a:t>
            </a:r>
            <a:r>
              <a:rPr lang="en-US" sz="1800" dirty="0" err="1"/>
              <a:t>bağlanmasını</a:t>
            </a:r>
            <a:r>
              <a:rPr lang="en-US" sz="1800" dirty="0"/>
              <a:t> </a:t>
            </a:r>
            <a:r>
              <a:rPr lang="en-US" sz="1800" dirty="0" err="1"/>
              <a:t>sağlar</a:t>
            </a:r>
            <a:r>
              <a:rPr lang="en-US" sz="1800" dirty="0"/>
              <a:t>.</a:t>
            </a:r>
            <a:endParaRPr lang="tr-TR" sz="1800" dirty="0"/>
          </a:p>
          <a:p>
            <a:pPr marL="0" indent="0" algn="just">
              <a:buNone/>
            </a:pPr>
            <a:endParaRPr lang="tr-TR" sz="1800" dirty="0"/>
          </a:p>
          <a:p>
            <a:pPr marL="0" indent="0" algn="just">
              <a:buNone/>
            </a:pPr>
            <a:r>
              <a:rPr lang="en-US" sz="1800" dirty="0"/>
              <a:t>Bir </a:t>
            </a:r>
            <a:r>
              <a:rPr lang="en-US" sz="1800" dirty="0" err="1"/>
              <a:t>elektrik</a:t>
            </a:r>
            <a:r>
              <a:rPr lang="en-US" sz="1800" dirty="0"/>
              <a:t> </a:t>
            </a:r>
            <a:r>
              <a:rPr lang="en-US" sz="1800" dirty="0" err="1"/>
              <a:t>devresinde</a:t>
            </a:r>
            <a:r>
              <a:rPr lang="en-US" sz="1800" dirty="0"/>
              <a:t>, </a:t>
            </a:r>
            <a:r>
              <a:rPr lang="en-US" sz="1800" dirty="0" err="1"/>
              <a:t>devredeki</a:t>
            </a:r>
            <a:r>
              <a:rPr lang="en-US" sz="1800" dirty="0"/>
              <a:t> </a:t>
            </a:r>
            <a:r>
              <a:rPr lang="en-US" sz="1800" dirty="0" err="1"/>
              <a:t>akımı</a:t>
            </a:r>
            <a:r>
              <a:rPr lang="en-US" sz="1800" dirty="0"/>
              <a:t> </a:t>
            </a:r>
            <a:r>
              <a:rPr lang="en-US" sz="1800" dirty="0" err="1"/>
              <a:t>ölçen</a:t>
            </a:r>
            <a:r>
              <a:rPr lang="en-US" sz="1800" dirty="0"/>
              <a:t> </a:t>
            </a:r>
            <a:r>
              <a:rPr lang="en-US" sz="1800" b="1" dirty="0">
                <a:solidFill>
                  <a:srgbClr val="FF0000"/>
                </a:solidFill>
              </a:rPr>
              <a:t>AMPERMETRE</a:t>
            </a:r>
            <a:r>
              <a:rPr lang="en-US" sz="1800" dirty="0"/>
              <a:t>, </a:t>
            </a:r>
            <a:r>
              <a:rPr lang="en-US" sz="1800" dirty="0" err="1"/>
              <a:t>gerilimi</a:t>
            </a:r>
            <a:r>
              <a:rPr lang="en-US" sz="1800" dirty="0"/>
              <a:t> </a:t>
            </a:r>
            <a:r>
              <a:rPr lang="en-US" sz="1800" dirty="0" err="1"/>
              <a:t>ölçen</a:t>
            </a:r>
            <a:r>
              <a:rPr lang="en-US" sz="1800" dirty="0"/>
              <a:t> </a:t>
            </a:r>
            <a:r>
              <a:rPr lang="en-US" sz="1800" b="1" dirty="0">
                <a:solidFill>
                  <a:srgbClr val="FF0000"/>
                </a:solidFill>
              </a:rPr>
              <a:t>VOLTMETRE</a:t>
            </a:r>
            <a:r>
              <a:rPr lang="en-US" sz="1800" dirty="0"/>
              <a:t> </a:t>
            </a:r>
            <a:r>
              <a:rPr lang="en-US" sz="1800" dirty="0" err="1"/>
              <a:t>gibi</a:t>
            </a:r>
            <a:r>
              <a:rPr lang="en-US" sz="1800" dirty="0"/>
              <a:t> </a:t>
            </a:r>
            <a:r>
              <a:rPr lang="en-US" sz="1800" dirty="0" err="1"/>
              <a:t>ölçü</a:t>
            </a:r>
            <a:r>
              <a:rPr lang="en-US" sz="1800" dirty="0"/>
              <a:t> </a:t>
            </a:r>
            <a:r>
              <a:rPr lang="en-US" sz="1800" dirty="0" err="1"/>
              <a:t>aletleriyle</a:t>
            </a:r>
            <a:r>
              <a:rPr lang="en-US" sz="1800" dirty="0"/>
              <a:t> </a:t>
            </a:r>
            <a:r>
              <a:rPr lang="en-US" sz="1800" dirty="0" err="1"/>
              <a:t>birlikte</a:t>
            </a:r>
            <a:r>
              <a:rPr lang="en-US" sz="1800" dirty="0"/>
              <a:t> </a:t>
            </a:r>
            <a:r>
              <a:rPr lang="en-US" sz="1800" dirty="0" err="1"/>
              <a:t>devrenin</a:t>
            </a:r>
            <a:r>
              <a:rPr lang="en-US" sz="1800" dirty="0"/>
              <a:t> </a:t>
            </a:r>
            <a:r>
              <a:rPr lang="en-US" sz="1800" dirty="0" err="1"/>
              <a:t>açılıp</a:t>
            </a:r>
            <a:r>
              <a:rPr lang="en-US" sz="1800" dirty="0"/>
              <a:t> </a:t>
            </a:r>
            <a:r>
              <a:rPr lang="en-US" sz="1800" dirty="0" err="1"/>
              <a:t>kapanmasını</a:t>
            </a:r>
            <a:r>
              <a:rPr lang="en-US" sz="1800" dirty="0"/>
              <a:t> </a:t>
            </a:r>
            <a:r>
              <a:rPr lang="en-US" sz="1800" dirty="0" err="1"/>
              <a:t>sağlayan</a:t>
            </a:r>
            <a:r>
              <a:rPr lang="en-US" sz="1800" dirty="0"/>
              <a:t> </a:t>
            </a:r>
            <a:r>
              <a:rPr lang="en-US" sz="1800" dirty="0" err="1"/>
              <a:t>bir</a:t>
            </a:r>
            <a:r>
              <a:rPr lang="en-US" sz="1800" dirty="0"/>
              <a:t> </a:t>
            </a:r>
            <a:r>
              <a:rPr lang="en-US" sz="1800" b="1" dirty="0">
                <a:solidFill>
                  <a:srgbClr val="FF0000"/>
                </a:solidFill>
              </a:rPr>
              <a:t>ANAHTAR</a:t>
            </a:r>
            <a:r>
              <a:rPr lang="en-US" sz="1800" dirty="0"/>
              <a:t> </a:t>
            </a:r>
            <a:r>
              <a:rPr lang="en-US" sz="1800" dirty="0" err="1"/>
              <a:t>ve</a:t>
            </a:r>
            <a:r>
              <a:rPr lang="en-US" sz="1800" dirty="0"/>
              <a:t> </a:t>
            </a:r>
            <a:r>
              <a:rPr lang="en-US" sz="1800" dirty="0" err="1"/>
              <a:t>devreyi</a:t>
            </a:r>
            <a:r>
              <a:rPr lang="en-US" sz="1800" dirty="0"/>
              <a:t> </a:t>
            </a:r>
            <a:r>
              <a:rPr lang="en-US" sz="1800" dirty="0" err="1"/>
              <a:t>aşırı</a:t>
            </a:r>
            <a:r>
              <a:rPr lang="en-US" sz="1800" dirty="0"/>
              <a:t> </a:t>
            </a:r>
            <a:r>
              <a:rPr lang="en-US" sz="1800" dirty="0" err="1"/>
              <a:t>akımdan</a:t>
            </a:r>
            <a:r>
              <a:rPr lang="en-US" sz="1800" dirty="0"/>
              <a:t> </a:t>
            </a:r>
            <a:r>
              <a:rPr lang="en-US" sz="1800" dirty="0" err="1"/>
              <a:t>koruyan</a:t>
            </a:r>
            <a:r>
              <a:rPr lang="en-US" sz="1800" dirty="0"/>
              <a:t> </a:t>
            </a:r>
            <a:r>
              <a:rPr lang="en-US" sz="1800" dirty="0" err="1"/>
              <a:t>bir</a:t>
            </a:r>
            <a:r>
              <a:rPr lang="en-US" sz="1800" dirty="0"/>
              <a:t> </a:t>
            </a:r>
            <a:r>
              <a:rPr lang="en-US" sz="1800" b="1" dirty="0">
                <a:solidFill>
                  <a:srgbClr val="FF0000"/>
                </a:solidFill>
              </a:rPr>
              <a:t>SİGORTA</a:t>
            </a:r>
            <a:r>
              <a:rPr lang="en-US" sz="1800" dirty="0"/>
              <a:t> </a:t>
            </a:r>
            <a:r>
              <a:rPr lang="en-US" sz="1800" dirty="0" err="1"/>
              <a:t>bulunabilir</a:t>
            </a:r>
            <a:r>
              <a:rPr lang="tr-TR" sz="1800" dirty="0"/>
              <a: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algn="l"/>
            <a:r>
              <a:rPr lang="tr-TR" sz="4000" dirty="0"/>
              <a:t>12.</a:t>
            </a:r>
            <a:r>
              <a:rPr lang="tr-TR" sz="4000" baseline="0" dirty="0"/>
              <a:t> Elektromotor Kuvveti (EMK)</a:t>
            </a:r>
            <a:endParaRPr lang="tr-TR" sz="4000" dirty="0"/>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3" cstate="print"/>
          <a:stretch>
            <a:fillRect/>
          </a:stretch>
        </p:blipFill>
        <p:spPr>
          <a:xfrm>
            <a:off x="7572396" y="285728"/>
            <a:ext cx="1055103" cy="1125714"/>
          </a:xfrm>
          <a:prstGeom prst="rect">
            <a:avLst/>
          </a:prstGeom>
        </p:spPr>
      </p:pic>
      <p:sp>
        <p:nvSpPr>
          <p:cNvPr id="6" name="5 İçerik Yer Tutucusu"/>
          <p:cNvSpPr>
            <a:spLocks noGrp="1"/>
          </p:cNvSpPr>
          <p:nvPr>
            <p:ph idx="1"/>
          </p:nvPr>
        </p:nvSpPr>
        <p:spPr/>
        <p:txBody>
          <a:bodyPr>
            <a:normAutofit/>
          </a:bodyPr>
          <a:lstStyle/>
          <a:p>
            <a:pPr algn="just"/>
            <a:r>
              <a:rPr lang="en-US" sz="1800" dirty="0" err="1"/>
              <a:t>Elektrik</a:t>
            </a:r>
            <a:r>
              <a:rPr lang="en-US" sz="1800" dirty="0"/>
              <a:t> </a:t>
            </a:r>
            <a:r>
              <a:rPr lang="en-US" sz="1800" dirty="0" err="1"/>
              <a:t>devrelerinde</a:t>
            </a:r>
            <a:r>
              <a:rPr lang="en-US" sz="1800" dirty="0"/>
              <a:t>, </a:t>
            </a:r>
            <a:r>
              <a:rPr lang="en-US" sz="1800" dirty="0" err="1"/>
              <a:t>elektriksel</a:t>
            </a:r>
            <a:r>
              <a:rPr lang="en-US" sz="1800" dirty="0"/>
              <a:t> </a:t>
            </a:r>
            <a:r>
              <a:rPr lang="en-US" sz="1800" dirty="0" err="1"/>
              <a:t>yüklerinin</a:t>
            </a:r>
            <a:r>
              <a:rPr lang="en-US" sz="1800" dirty="0"/>
              <a:t> </a:t>
            </a:r>
            <a:r>
              <a:rPr lang="en-US" sz="1800" dirty="0" err="1"/>
              <a:t>devreyi</a:t>
            </a:r>
            <a:r>
              <a:rPr lang="en-US" sz="1800" dirty="0"/>
              <a:t> </a:t>
            </a:r>
            <a:r>
              <a:rPr lang="en-US" sz="1800" dirty="0" err="1"/>
              <a:t>dolanabilmesi</a:t>
            </a:r>
            <a:r>
              <a:rPr lang="en-US" sz="1800" dirty="0"/>
              <a:t> </a:t>
            </a:r>
            <a:r>
              <a:rPr lang="en-US" sz="1800" dirty="0" err="1"/>
              <a:t>için</a:t>
            </a:r>
            <a:r>
              <a:rPr lang="en-US" sz="1800" dirty="0"/>
              <a:t> </a:t>
            </a:r>
            <a:r>
              <a:rPr lang="en-US" sz="1800" dirty="0" err="1"/>
              <a:t>üretecin</a:t>
            </a:r>
            <a:r>
              <a:rPr lang="en-US" sz="1800" dirty="0"/>
              <a:t> </a:t>
            </a:r>
            <a:r>
              <a:rPr lang="en-US" sz="1800" dirty="0" err="1"/>
              <a:t>enerji</a:t>
            </a:r>
            <a:r>
              <a:rPr lang="en-US" sz="1800" dirty="0"/>
              <a:t> </a:t>
            </a:r>
            <a:r>
              <a:rPr lang="en-US" sz="1800" dirty="0" err="1"/>
              <a:t>üretmesi</a:t>
            </a:r>
            <a:r>
              <a:rPr lang="en-US" sz="1800" dirty="0"/>
              <a:t> </a:t>
            </a:r>
            <a:r>
              <a:rPr lang="en-US" sz="1800" dirty="0" err="1"/>
              <a:t>gerekir</a:t>
            </a:r>
            <a:r>
              <a:rPr lang="en-US" sz="1800" dirty="0"/>
              <a:t>. </a:t>
            </a:r>
            <a:r>
              <a:rPr lang="en-US" sz="1800" dirty="0" err="1"/>
              <a:t>Birçok</a:t>
            </a:r>
            <a:r>
              <a:rPr lang="en-US" sz="1800" dirty="0"/>
              <a:t> </a:t>
            </a:r>
            <a:r>
              <a:rPr lang="en-US" sz="1800" dirty="0" err="1"/>
              <a:t>enerji</a:t>
            </a:r>
            <a:r>
              <a:rPr lang="en-US" sz="1800" dirty="0"/>
              <a:t> </a:t>
            </a:r>
            <a:r>
              <a:rPr lang="en-US" sz="1800" dirty="0" err="1"/>
              <a:t>kaynakları</a:t>
            </a:r>
            <a:r>
              <a:rPr lang="en-US" sz="1800" dirty="0"/>
              <a:t> </a:t>
            </a:r>
            <a:r>
              <a:rPr lang="en-US" sz="1800" dirty="0" err="1"/>
              <a:t>mevcuttur</a:t>
            </a:r>
            <a:r>
              <a:rPr lang="en-US" sz="1800" dirty="0"/>
              <a:t>. </a:t>
            </a:r>
            <a:r>
              <a:rPr lang="en-US" sz="1800" dirty="0" err="1"/>
              <a:t>Örneğin</a:t>
            </a:r>
            <a:r>
              <a:rPr lang="en-US" sz="1800" dirty="0"/>
              <a:t>, </a:t>
            </a:r>
            <a:r>
              <a:rPr lang="en-US" sz="1800" dirty="0" err="1"/>
              <a:t>bir</a:t>
            </a:r>
            <a:r>
              <a:rPr lang="en-US" sz="1800" dirty="0"/>
              <a:t> </a:t>
            </a:r>
            <a:r>
              <a:rPr lang="en-US" sz="1800" dirty="0" err="1"/>
              <a:t>batarya</a:t>
            </a:r>
            <a:r>
              <a:rPr lang="en-US" sz="1800" dirty="0"/>
              <a:t> </a:t>
            </a:r>
            <a:r>
              <a:rPr lang="en-US" sz="1800" dirty="0" err="1"/>
              <a:t>kimyasal</a:t>
            </a:r>
            <a:r>
              <a:rPr lang="en-US" sz="1800" dirty="0"/>
              <a:t> </a:t>
            </a:r>
            <a:r>
              <a:rPr lang="en-US" sz="1800" dirty="0" err="1"/>
              <a:t>enerjiyi</a:t>
            </a:r>
            <a:r>
              <a:rPr lang="en-US" sz="1800" dirty="0"/>
              <a:t> </a:t>
            </a:r>
            <a:r>
              <a:rPr lang="en-US" sz="1800" dirty="0" err="1"/>
              <a:t>elektrik</a:t>
            </a:r>
            <a:r>
              <a:rPr lang="en-US" sz="1800" dirty="0"/>
              <a:t> </a:t>
            </a:r>
            <a:r>
              <a:rPr lang="en-US" sz="1800" dirty="0" err="1"/>
              <a:t>enerjisine</a:t>
            </a:r>
            <a:r>
              <a:rPr lang="en-US" sz="1800" dirty="0"/>
              <a:t> </a:t>
            </a:r>
            <a:r>
              <a:rPr lang="en-US" sz="1800" dirty="0" err="1"/>
              <a:t>çevirirken</a:t>
            </a:r>
            <a:r>
              <a:rPr lang="en-US" sz="1800" dirty="0"/>
              <a:t>, </a:t>
            </a:r>
            <a:r>
              <a:rPr lang="en-US" sz="1800" dirty="0" err="1"/>
              <a:t>bir</a:t>
            </a:r>
            <a:r>
              <a:rPr lang="en-US" sz="1800" dirty="0"/>
              <a:t> </a:t>
            </a:r>
            <a:r>
              <a:rPr lang="en-US" sz="1800" dirty="0" err="1"/>
              <a:t>güneş</a:t>
            </a:r>
            <a:r>
              <a:rPr lang="en-US" sz="1800" dirty="0"/>
              <a:t> </a:t>
            </a:r>
            <a:r>
              <a:rPr lang="en-US" sz="1800" dirty="0" err="1"/>
              <a:t>pili</a:t>
            </a:r>
            <a:r>
              <a:rPr lang="en-US" sz="1800" dirty="0"/>
              <a:t> </a:t>
            </a:r>
            <a:r>
              <a:rPr lang="en-US" sz="1800" dirty="0" err="1"/>
              <a:t>ışık</a:t>
            </a:r>
            <a:r>
              <a:rPr lang="en-US" sz="1800" dirty="0"/>
              <a:t> </a:t>
            </a:r>
            <a:r>
              <a:rPr lang="en-US" sz="1800" dirty="0" err="1"/>
              <a:t>enerjisini</a:t>
            </a:r>
            <a:r>
              <a:rPr lang="en-US" sz="1800" dirty="0"/>
              <a:t> </a:t>
            </a:r>
            <a:r>
              <a:rPr lang="en-US" sz="1800" dirty="0" err="1"/>
              <a:t>elektrik</a:t>
            </a:r>
            <a:r>
              <a:rPr lang="en-US" sz="1800" dirty="0"/>
              <a:t> </a:t>
            </a:r>
            <a:r>
              <a:rPr lang="en-US" sz="1800" dirty="0" err="1"/>
              <a:t>enerjisine</a:t>
            </a:r>
            <a:r>
              <a:rPr lang="en-US" sz="1800" dirty="0"/>
              <a:t> </a:t>
            </a:r>
            <a:r>
              <a:rPr lang="en-US" sz="1800" dirty="0" err="1"/>
              <a:t>çevirir</a:t>
            </a:r>
            <a:r>
              <a:rPr lang="en-US" sz="1800" dirty="0"/>
              <a:t>. </a:t>
            </a:r>
            <a:r>
              <a:rPr lang="en-US" sz="1800" dirty="0" err="1"/>
              <a:t>Bir</a:t>
            </a:r>
            <a:r>
              <a:rPr lang="en-US" sz="1800" dirty="0"/>
              <a:t> </a:t>
            </a:r>
            <a:r>
              <a:rPr lang="en-US" sz="1800" dirty="0" err="1"/>
              <a:t>termokupl</a:t>
            </a:r>
            <a:r>
              <a:rPr lang="en-US" sz="1800" dirty="0"/>
              <a:t>, </a:t>
            </a:r>
            <a:r>
              <a:rPr lang="en-US" sz="1800" dirty="0" err="1"/>
              <a:t>sıcaklık</a:t>
            </a:r>
            <a:r>
              <a:rPr lang="en-US" sz="1800" dirty="0"/>
              <a:t> </a:t>
            </a:r>
            <a:r>
              <a:rPr lang="en-US" sz="1800" dirty="0" err="1"/>
              <a:t>farkını</a:t>
            </a:r>
            <a:r>
              <a:rPr lang="en-US" sz="1800" dirty="0"/>
              <a:t> </a:t>
            </a:r>
            <a:r>
              <a:rPr lang="en-US" sz="1800" dirty="0" err="1"/>
              <a:t>elektrik</a:t>
            </a:r>
            <a:r>
              <a:rPr lang="en-US" sz="1800" dirty="0"/>
              <a:t> </a:t>
            </a:r>
            <a:r>
              <a:rPr lang="en-US" sz="1800" dirty="0" err="1"/>
              <a:t>enerjisine</a:t>
            </a:r>
            <a:r>
              <a:rPr lang="en-US" sz="1800" dirty="0"/>
              <a:t> </a:t>
            </a:r>
            <a:r>
              <a:rPr lang="en-US" sz="1800" dirty="0" err="1"/>
              <a:t>çevirir</a:t>
            </a:r>
            <a:r>
              <a:rPr lang="en-US" sz="1800" dirty="0"/>
              <a:t>.</a:t>
            </a:r>
            <a:endParaRPr lang="tr-TR" sz="1800" dirty="0"/>
          </a:p>
          <a:p>
            <a:pPr algn="just"/>
            <a:r>
              <a:rPr lang="en-US" sz="1800" dirty="0" err="1"/>
              <a:t>Elektrik</a:t>
            </a:r>
            <a:r>
              <a:rPr lang="en-US" sz="1800" dirty="0"/>
              <a:t> </a:t>
            </a:r>
            <a:r>
              <a:rPr lang="en-US" sz="1800" dirty="0" err="1"/>
              <a:t>devresinde</a:t>
            </a:r>
            <a:r>
              <a:rPr lang="en-US" sz="1800" dirty="0"/>
              <a:t>, </a:t>
            </a:r>
            <a:r>
              <a:rPr lang="en-US" sz="1800" dirty="0" err="1"/>
              <a:t>yüklerin</a:t>
            </a:r>
            <a:r>
              <a:rPr lang="en-US" sz="1800" dirty="0"/>
              <a:t> </a:t>
            </a:r>
            <a:r>
              <a:rPr lang="en-US" sz="1800" dirty="0" err="1"/>
              <a:t>devreyi</a:t>
            </a:r>
            <a:r>
              <a:rPr lang="en-US" sz="1800" dirty="0"/>
              <a:t> </a:t>
            </a:r>
            <a:r>
              <a:rPr lang="en-US" sz="1800" dirty="0" err="1"/>
              <a:t>dolanabilmesi</a:t>
            </a:r>
            <a:r>
              <a:rPr lang="en-US" sz="1800" dirty="0"/>
              <a:t> </a:t>
            </a:r>
            <a:r>
              <a:rPr lang="en-US" sz="1800" dirty="0" err="1"/>
              <a:t>için</a:t>
            </a:r>
            <a:r>
              <a:rPr lang="en-US" sz="1800" dirty="0"/>
              <a:t> </a:t>
            </a:r>
            <a:r>
              <a:rPr lang="en-US" sz="1800" dirty="0" err="1"/>
              <a:t>üretecin</a:t>
            </a:r>
            <a:r>
              <a:rPr lang="en-US" sz="1800" dirty="0"/>
              <a:t> </a:t>
            </a:r>
            <a:r>
              <a:rPr lang="en-US" sz="1800" dirty="0" err="1"/>
              <a:t>enerji</a:t>
            </a:r>
            <a:r>
              <a:rPr lang="en-US" sz="1800" dirty="0"/>
              <a:t> </a:t>
            </a:r>
            <a:r>
              <a:rPr lang="en-US" sz="1800" dirty="0" err="1"/>
              <a:t>üretmesi</a:t>
            </a:r>
            <a:r>
              <a:rPr lang="en-US" sz="1800" dirty="0"/>
              <a:t> </a:t>
            </a:r>
            <a:r>
              <a:rPr lang="en-US" sz="1800" dirty="0" err="1"/>
              <a:t>gerekmektedir</a:t>
            </a:r>
            <a:r>
              <a:rPr lang="en-US" sz="1800" dirty="0"/>
              <a:t>. </a:t>
            </a:r>
            <a:r>
              <a:rPr lang="en-US" sz="1800" dirty="0" err="1"/>
              <a:t>Böyle</a:t>
            </a:r>
            <a:r>
              <a:rPr lang="en-US" sz="1800" dirty="0"/>
              <a:t> </a:t>
            </a:r>
            <a:r>
              <a:rPr lang="en-US" sz="1800" dirty="0" err="1"/>
              <a:t>bir</a:t>
            </a:r>
            <a:r>
              <a:rPr lang="en-US" sz="1800" dirty="0"/>
              <a:t> </a:t>
            </a:r>
            <a:r>
              <a:rPr lang="en-US" sz="1800" dirty="0" err="1"/>
              <a:t>devrede</a:t>
            </a:r>
            <a:r>
              <a:rPr lang="en-US" sz="1800" dirty="0"/>
              <a:t> </a:t>
            </a:r>
            <a:r>
              <a:rPr lang="tr-TR" sz="1800" dirty="0"/>
              <a:t>q</a:t>
            </a:r>
            <a:r>
              <a:rPr lang="en-US" sz="1800" dirty="0"/>
              <a:t> </a:t>
            </a:r>
            <a:r>
              <a:rPr lang="en-US" sz="1800" dirty="0" err="1"/>
              <a:t>kadar</a:t>
            </a:r>
            <a:r>
              <a:rPr lang="en-US" sz="1800" dirty="0"/>
              <a:t> </a:t>
            </a:r>
            <a:r>
              <a:rPr lang="en-US" sz="1800" dirty="0" err="1"/>
              <a:t>bir</a:t>
            </a:r>
            <a:r>
              <a:rPr lang="en-US" sz="1800" dirty="0"/>
              <a:t> </a:t>
            </a:r>
            <a:r>
              <a:rPr lang="en-US" sz="1800" dirty="0" err="1"/>
              <a:t>yükün</a:t>
            </a:r>
            <a:r>
              <a:rPr lang="en-US" sz="1800" dirty="0"/>
              <a:t> </a:t>
            </a:r>
            <a:r>
              <a:rPr lang="en-US" sz="1800" dirty="0" err="1"/>
              <a:t>devreyi</a:t>
            </a:r>
            <a:r>
              <a:rPr lang="en-US" sz="1800" dirty="0"/>
              <a:t> </a:t>
            </a:r>
            <a:r>
              <a:rPr lang="en-US" sz="1800" dirty="0" err="1"/>
              <a:t>tamamen</a:t>
            </a:r>
            <a:r>
              <a:rPr lang="en-US" sz="1800" dirty="0"/>
              <a:t> </a:t>
            </a:r>
            <a:r>
              <a:rPr lang="en-US" sz="1800" dirty="0" err="1"/>
              <a:t>dolanabilmesi</a:t>
            </a:r>
            <a:r>
              <a:rPr lang="en-US" sz="1800" dirty="0"/>
              <a:t> </a:t>
            </a:r>
            <a:r>
              <a:rPr lang="en-US" sz="1800" dirty="0" err="1"/>
              <a:t>için</a:t>
            </a:r>
            <a:r>
              <a:rPr lang="en-US" sz="1800" dirty="0"/>
              <a:t> </a:t>
            </a:r>
            <a:r>
              <a:rPr lang="en-US" sz="1800" dirty="0" err="1"/>
              <a:t>gereken</a:t>
            </a:r>
            <a:r>
              <a:rPr lang="en-US" sz="1800" dirty="0"/>
              <a:t> </a:t>
            </a:r>
            <a:r>
              <a:rPr lang="en-US" sz="1800" dirty="0" err="1"/>
              <a:t>enerji</a:t>
            </a:r>
            <a:r>
              <a:rPr lang="en-US" sz="1800" dirty="0"/>
              <a:t> W </a:t>
            </a:r>
            <a:r>
              <a:rPr lang="en-US" sz="1800" dirty="0" err="1"/>
              <a:t>olsun</a:t>
            </a:r>
            <a:r>
              <a:rPr lang="en-US" sz="1800" dirty="0"/>
              <a:t>. Bu </a:t>
            </a:r>
            <a:r>
              <a:rPr lang="en-US" sz="1800" dirty="0" err="1"/>
              <a:t>enerjiyi</a:t>
            </a:r>
            <a:r>
              <a:rPr lang="en-US" sz="1800" dirty="0"/>
              <a:t> </a:t>
            </a:r>
            <a:r>
              <a:rPr lang="en-US" sz="1800" dirty="0" err="1"/>
              <a:t>ise</a:t>
            </a:r>
            <a:r>
              <a:rPr lang="en-US" sz="1800" dirty="0"/>
              <a:t> </a:t>
            </a:r>
            <a:r>
              <a:rPr lang="en-US" sz="1800" dirty="0" err="1"/>
              <a:t>üreteç</a:t>
            </a:r>
            <a:r>
              <a:rPr lang="en-US" sz="1800" dirty="0"/>
              <a:t> </a:t>
            </a:r>
            <a:r>
              <a:rPr lang="en-US" sz="1800" dirty="0" err="1"/>
              <a:t>üretmektedir</a:t>
            </a:r>
            <a:r>
              <a:rPr lang="en-US" sz="1800" dirty="0"/>
              <a:t>. </a:t>
            </a:r>
            <a:r>
              <a:rPr lang="en-US" sz="1800" dirty="0" err="1"/>
              <a:t>Birim</a:t>
            </a:r>
            <a:r>
              <a:rPr lang="en-US" sz="1800" dirty="0"/>
              <a:t> </a:t>
            </a:r>
            <a:r>
              <a:rPr lang="en-US" sz="1800" dirty="0" err="1"/>
              <a:t>yükün</a:t>
            </a:r>
            <a:r>
              <a:rPr lang="en-US" sz="1800" dirty="0"/>
              <a:t> </a:t>
            </a:r>
            <a:r>
              <a:rPr lang="en-US" sz="1800" dirty="0" err="1"/>
              <a:t>devreyi</a:t>
            </a:r>
            <a:r>
              <a:rPr lang="en-US" sz="1800" dirty="0"/>
              <a:t> </a:t>
            </a:r>
            <a:r>
              <a:rPr lang="en-US" sz="1800" dirty="0" err="1"/>
              <a:t>tamamen</a:t>
            </a:r>
            <a:r>
              <a:rPr lang="en-US" sz="1800" dirty="0"/>
              <a:t> </a:t>
            </a:r>
            <a:r>
              <a:rPr lang="en-US" sz="1800" dirty="0" err="1"/>
              <a:t>dolanabilmesi</a:t>
            </a:r>
            <a:r>
              <a:rPr lang="en-US" sz="1800" dirty="0"/>
              <a:t> </a:t>
            </a:r>
            <a:r>
              <a:rPr lang="en-US" sz="1800" dirty="0" err="1"/>
              <a:t>için</a:t>
            </a:r>
            <a:r>
              <a:rPr lang="en-US" sz="1800" dirty="0"/>
              <a:t> </a:t>
            </a:r>
            <a:r>
              <a:rPr lang="en-US" sz="1800" dirty="0" err="1"/>
              <a:t>üretecin</a:t>
            </a:r>
            <a:r>
              <a:rPr lang="en-US" sz="1800" dirty="0"/>
              <a:t> </a:t>
            </a:r>
            <a:r>
              <a:rPr lang="en-US" sz="1800" dirty="0" err="1"/>
              <a:t>ürettiği</a:t>
            </a:r>
            <a:r>
              <a:rPr lang="en-US" sz="1800" dirty="0"/>
              <a:t> </a:t>
            </a:r>
            <a:r>
              <a:rPr lang="en-US" sz="1800" dirty="0" err="1"/>
              <a:t>enerjiye</a:t>
            </a:r>
            <a:r>
              <a:rPr lang="en-US" sz="1800" dirty="0"/>
              <a:t> o </a:t>
            </a:r>
            <a:r>
              <a:rPr lang="en-US" sz="1800" dirty="0" err="1"/>
              <a:t>üretecin</a:t>
            </a:r>
            <a:r>
              <a:rPr lang="en-US" sz="1800" dirty="0"/>
              <a:t> </a:t>
            </a:r>
            <a:r>
              <a:rPr lang="en-US" sz="1800" b="1" dirty="0" err="1">
                <a:solidFill>
                  <a:srgbClr val="FF0000"/>
                </a:solidFill>
              </a:rPr>
              <a:t>elektromotor</a:t>
            </a:r>
            <a:r>
              <a:rPr lang="en-US" sz="1800" b="1" dirty="0">
                <a:solidFill>
                  <a:srgbClr val="FF0000"/>
                </a:solidFill>
              </a:rPr>
              <a:t> </a:t>
            </a:r>
            <a:r>
              <a:rPr lang="en-US" sz="1800" b="1" dirty="0" err="1">
                <a:solidFill>
                  <a:srgbClr val="FF0000"/>
                </a:solidFill>
              </a:rPr>
              <a:t>kuvveti</a:t>
            </a:r>
            <a:r>
              <a:rPr lang="en-US" sz="1800" b="1" dirty="0">
                <a:solidFill>
                  <a:srgbClr val="FF0000"/>
                </a:solidFill>
              </a:rPr>
              <a:t> </a:t>
            </a:r>
            <a:r>
              <a:rPr lang="en-US" sz="1800" dirty="0" err="1"/>
              <a:t>denir</a:t>
            </a:r>
            <a:r>
              <a:rPr lang="en-US" sz="1800" dirty="0"/>
              <a:t>. </a:t>
            </a:r>
            <a:r>
              <a:rPr lang="en-US" sz="1800" dirty="0" err="1"/>
              <a:t>Kısaca</a:t>
            </a:r>
            <a:r>
              <a:rPr lang="en-US" sz="1800" dirty="0"/>
              <a:t> </a:t>
            </a:r>
            <a:r>
              <a:rPr lang="tr-TR" sz="1800" dirty="0"/>
              <a:t>EMK</a:t>
            </a:r>
            <a:r>
              <a:rPr lang="en-US" sz="1800" dirty="0"/>
              <a:t> </a:t>
            </a:r>
            <a:r>
              <a:rPr lang="en-US" sz="1800" dirty="0" err="1"/>
              <a:t>olarak</a:t>
            </a:r>
            <a:r>
              <a:rPr lang="en-US" sz="1800" dirty="0"/>
              <a:t> </a:t>
            </a:r>
            <a:r>
              <a:rPr lang="en-US" sz="1800" dirty="0" err="1"/>
              <a:t>bilinir</a:t>
            </a:r>
            <a:r>
              <a:rPr lang="tr-TR" sz="1800" dirty="0"/>
              <a:t>.</a:t>
            </a:r>
          </a:p>
          <a:p>
            <a:pPr algn="just"/>
            <a:r>
              <a:rPr lang="tr-TR" sz="1800" dirty="0"/>
              <a:t>Tanıma göre EMK formülü:</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algn="l"/>
            <a:r>
              <a:rPr lang="tr-TR" sz="4000" dirty="0"/>
              <a:t>12.</a:t>
            </a:r>
            <a:r>
              <a:rPr lang="tr-TR" sz="4000" baseline="0" dirty="0"/>
              <a:t> Elektromotor Kuvveti (EMK)</a:t>
            </a:r>
            <a:endParaRPr lang="tr-TR" sz="4000" dirty="0"/>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3" cstate="print"/>
          <a:stretch>
            <a:fillRect/>
          </a:stretch>
        </p:blipFill>
        <p:spPr>
          <a:xfrm>
            <a:off x="7572396" y="285728"/>
            <a:ext cx="1055103" cy="1125714"/>
          </a:xfrm>
          <a:prstGeom prst="rect">
            <a:avLst/>
          </a:prstGeom>
        </p:spPr>
      </p:pic>
      <p:pic>
        <p:nvPicPr>
          <p:cNvPr id="23554" name="Picture 2"/>
          <p:cNvPicPr>
            <a:picLocks noGrp="1" noChangeAspect="1" noChangeArrowheads="1"/>
          </p:cNvPicPr>
          <p:nvPr>
            <p:ph idx="1"/>
          </p:nvPr>
        </p:nvPicPr>
        <p:blipFill>
          <a:blip r:embed="rId4"/>
          <a:srcRect/>
          <a:stretch>
            <a:fillRect/>
          </a:stretch>
        </p:blipFill>
        <p:spPr bwMode="auto">
          <a:xfrm>
            <a:off x="428596" y="2071678"/>
            <a:ext cx="7421880" cy="2164080"/>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C7BE5C2-924A-4D6E-AE4E-7EE2ADDCD97D}"/>
              </a:ext>
            </a:extLst>
          </p:cNvPr>
          <p:cNvSpPr>
            <a:spLocks noGrp="1"/>
          </p:cNvSpPr>
          <p:nvPr>
            <p:ph type="title"/>
          </p:nvPr>
        </p:nvSpPr>
        <p:spPr/>
        <p:txBody>
          <a:bodyPr/>
          <a:lstStyle/>
          <a:p>
            <a:r>
              <a:rPr lang="tr-TR" dirty="0">
                <a:latin typeface="BakerSignet BT" panose="020B0502050309030A04" pitchFamily="34" charset="0"/>
              </a:rPr>
              <a:t>1. Statik Elektrik</a:t>
            </a:r>
          </a:p>
        </p:txBody>
      </p:sp>
      <p:sp>
        <p:nvSpPr>
          <p:cNvPr id="3" name="İçerik Yer Tutucusu 2">
            <a:extLst>
              <a:ext uri="{FF2B5EF4-FFF2-40B4-BE49-F238E27FC236}">
                <a16:creationId xmlns:a16="http://schemas.microsoft.com/office/drawing/2014/main" id="{EE330925-0D88-4D4C-A6C2-2CD61C52FA25}"/>
              </a:ext>
            </a:extLst>
          </p:cNvPr>
          <p:cNvSpPr>
            <a:spLocks noGrp="1"/>
          </p:cNvSpPr>
          <p:nvPr>
            <p:ph idx="1"/>
          </p:nvPr>
        </p:nvSpPr>
        <p:spPr/>
        <p:txBody>
          <a:bodyPr>
            <a:normAutofit/>
          </a:bodyPr>
          <a:lstStyle/>
          <a:p>
            <a:pPr algn="just"/>
            <a:r>
              <a:rPr lang="tr-TR" dirty="0">
                <a:latin typeface="Times New Roman" panose="02020603050405020304" pitchFamily="18" charset="0"/>
                <a:cs typeface="Times New Roman" panose="02020603050405020304" pitchFamily="18" charset="0"/>
              </a:rPr>
              <a:t>M.Ö 600 yıllarında </a:t>
            </a:r>
            <a:r>
              <a:rPr lang="tr-TR" dirty="0" err="1">
                <a:latin typeface="Times New Roman" panose="02020603050405020304" pitchFamily="18" charset="0"/>
                <a:cs typeface="Times New Roman" panose="02020603050405020304" pitchFamily="18" charset="0"/>
              </a:rPr>
              <a:t>Thales</a:t>
            </a:r>
            <a:r>
              <a:rPr lang="tr-TR" dirty="0">
                <a:latin typeface="Times New Roman" panose="02020603050405020304" pitchFamily="18" charset="0"/>
                <a:cs typeface="Times New Roman" panose="02020603050405020304" pitchFamily="18" charset="0"/>
              </a:rPr>
              <a:t>, kumaş parçalarına sürülmüş kehribarın, saman parçalarını çekmesini gözlemiştir. Ancak, 1540-1603 yıllarında yaşayan İngiliz fen­ci </a:t>
            </a:r>
            <a:r>
              <a:rPr lang="tr-TR" dirty="0" err="1">
                <a:latin typeface="Times New Roman" panose="02020603050405020304" pitchFamily="18" charset="0"/>
                <a:cs typeface="Times New Roman" panose="02020603050405020304" pitchFamily="18" charset="0"/>
              </a:rPr>
              <a:t>Gilbert</a:t>
            </a:r>
            <a:r>
              <a:rPr lang="tr-TR" dirty="0">
                <a:latin typeface="Times New Roman" panose="02020603050405020304" pitchFamily="18" charset="0"/>
                <a:cs typeface="Times New Roman" panose="02020603050405020304" pitchFamily="18" charset="0"/>
              </a:rPr>
              <a:t>, kehribardan başka cam ve ebonit gibi cisimlerin de aynı özelliği kazandığını görerek bu kuvvete "</a:t>
            </a:r>
            <a:r>
              <a:rPr lang="tr-TR" dirty="0">
                <a:solidFill>
                  <a:srgbClr val="FF0000"/>
                </a:solidFill>
                <a:latin typeface="Times New Roman" panose="02020603050405020304" pitchFamily="18" charset="0"/>
                <a:cs typeface="Times New Roman" panose="02020603050405020304" pitchFamily="18" charset="0"/>
              </a:rPr>
              <a:t>ELEKTRİK KUVVETİ</a:t>
            </a:r>
            <a:r>
              <a:rPr lang="tr-TR" dirty="0">
                <a:latin typeface="Times New Roman" panose="02020603050405020304" pitchFamily="18" charset="0"/>
                <a:cs typeface="Times New Roman" panose="02020603050405020304" pitchFamily="18" charset="0"/>
              </a:rPr>
              <a:t>" adını vermiştir.</a:t>
            </a:r>
          </a:p>
          <a:p>
            <a:pPr algn="just"/>
            <a:r>
              <a:rPr lang="tr-TR" dirty="0">
                <a:latin typeface="Times New Roman" panose="02020603050405020304" pitchFamily="18" charset="0"/>
                <a:cs typeface="Times New Roman" panose="02020603050405020304" pitchFamily="18" charset="0"/>
              </a:rPr>
              <a:t>Durgun elektrik anlamına gelen </a:t>
            </a:r>
            <a:r>
              <a:rPr lang="tr-TR" dirty="0">
                <a:solidFill>
                  <a:srgbClr val="FF0000"/>
                </a:solidFill>
                <a:latin typeface="Times New Roman" panose="02020603050405020304" pitchFamily="18" charset="0"/>
                <a:cs typeface="Times New Roman" panose="02020603050405020304" pitchFamily="18" charset="0"/>
              </a:rPr>
              <a:t>STATİK ELEKTRİK</a:t>
            </a:r>
            <a:r>
              <a:rPr lang="tr-TR" dirty="0">
                <a:latin typeface="Times New Roman" panose="02020603050405020304" pitchFamily="18" charset="0"/>
                <a:cs typeface="Times New Roman" panose="02020603050405020304" pitchFamily="18" charset="0"/>
              </a:rPr>
              <a:t>, durgun haldeki elektrik yüklerini inceler. Bazı kavramlar vardır ki meydana getirdikleri etkiler cinsinden tanımlanabilir. Elektrik yükü de böyle bir kavramdır. Elektrik yüklerinin o kadar büyük etki ve sonuçları vardır ki hemen hemen çevremizde meydana gelen olayla­rın çoğu elektrik yüklerinin birbiriyle etkileşimine dayanır. </a:t>
            </a:r>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2"/>
          <a:stretch>
            <a:fillRect/>
          </a:stretch>
        </p:blipFill>
        <p:spPr>
          <a:xfrm>
            <a:off x="7515841" y="687474"/>
            <a:ext cx="1055103" cy="1125714"/>
          </a:xfrm>
          <a:prstGeom prst="rect">
            <a:avLst/>
          </a:prstGeom>
        </p:spPr>
      </p:pic>
    </p:spTree>
    <p:extLst>
      <p:ext uri="{BB962C8B-B14F-4D97-AF65-F5344CB8AC3E}">
        <p14:creationId xmlns:p14="http://schemas.microsoft.com/office/powerpoint/2010/main" val="38111497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algn="l"/>
            <a:r>
              <a:rPr lang="tr-TR" sz="4000" dirty="0"/>
              <a:t>12.</a:t>
            </a:r>
            <a:r>
              <a:rPr lang="tr-TR" sz="4000" baseline="0" dirty="0"/>
              <a:t> Elektromotor Kuvveti (EMK)</a:t>
            </a:r>
            <a:endParaRPr lang="tr-TR" sz="4000" dirty="0"/>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3" cstate="print"/>
          <a:stretch>
            <a:fillRect/>
          </a:stretch>
        </p:blipFill>
        <p:spPr>
          <a:xfrm>
            <a:off x="7572396" y="285728"/>
            <a:ext cx="1055103" cy="1125714"/>
          </a:xfrm>
          <a:prstGeom prst="rect">
            <a:avLst/>
          </a:prstGeom>
        </p:spPr>
      </p:pic>
      <p:sp>
        <p:nvSpPr>
          <p:cNvPr id="5" name="4 İçerik Yer Tutucusu"/>
          <p:cNvSpPr>
            <a:spLocks noGrp="1"/>
          </p:cNvSpPr>
          <p:nvPr>
            <p:ph idx="1"/>
          </p:nvPr>
        </p:nvSpPr>
        <p:spPr/>
        <p:txBody>
          <a:bodyPr>
            <a:normAutofit/>
          </a:bodyPr>
          <a:lstStyle/>
          <a:p>
            <a:r>
              <a:rPr lang="en-US" sz="1800" dirty="0" err="1">
                <a:latin typeface="BakerSignet BT"/>
              </a:rPr>
              <a:t>Bazen</a:t>
            </a:r>
            <a:r>
              <a:rPr lang="en-US" sz="1800" dirty="0">
                <a:latin typeface="BakerSignet BT"/>
              </a:rPr>
              <a:t> </a:t>
            </a:r>
            <a:r>
              <a:rPr lang="en-US" sz="1800" dirty="0" err="1">
                <a:latin typeface="BakerSignet BT"/>
              </a:rPr>
              <a:t>yanlışlıkla</a:t>
            </a:r>
            <a:r>
              <a:rPr lang="en-US" sz="1800" dirty="0">
                <a:latin typeface="BakerSignet BT"/>
              </a:rPr>
              <a:t> </a:t>
            </a:r>
            <a:r>
              <a:rPr lang="tr-TR" sz="1800" dirty="0">
                <a:latin typeface="BakerSignet BT"/>
              </a:rPr>
              <a:t>EMK</a:t>
            </a:r>
            <a:r>
              <a:rPr lang="en-US" sz="1800" dirty="0">
                <a:latin typeface="BakerSignet BT"/>
              </a:rPr>
              <a:t>'</a:t>
            </a:r>
            <a:r>
              <a:rPr lang="en-US" sz="1800" dirty="0" err="1">
                <a:latin typeface="BakerSignet BT"/>
              </a:rPr>
              <a:t>ine</a:t>
            </a:r>
            <a:r>
              <a:rPr lang="en-US" sz="1800" dirty="0">
                <a:latin typeface="BakerSignet BT"/>
              </a:rPr>
              <a:t> </a:t>
            </a:r>
            <a:r>
              <a:rPr lang="en-US" sz="1800" dirty="0" err="1">
                <a:latin typeface="BakerSignet BT"/>
              </a:rPr>
              <a:t>gerilim</a:t>
            </a:r>
            <a:r>
              <a:rPr lang="en-US" sz="1800" dirty="0">
                <a:latin typeface="BakerSignet BT"/>
              </a:rPr>
              <a:t> </a:t>
            </a:r>
            <a:r>
              <a:rPr lang="en-US" sz="1800" dirty="0" err="1">
                <a:latin typeface="BakerSignet BT"/>
              </a:rPr>
              <a:t>veya</a:t>
            </a:r>
            <a:r>
              <a:rPr lang="en-US" sz="1800" dirty="0">
                <a:latin typeface="BakerSignet BT"/>
              </a:rPr>
              <a:t> </a:t>
            </a:r>
            <a:r>
              <a:rPr lang="en-US" sz="1800" dirty="0" err="1">
                <a:latin typeface="BakerSignet BT"/>
              </a:rPr>
              <a:t>voltaj</a:t>
            </a:r>
            <a:r>
              <a:rPr lang="en-US" sz="1800" dirty="0">
                <a:latin typeface="BakerSignet BT"/>
              </a:rPr>
              <a:t> </a:t>
            </a:r>
            <a:r>
              <a:rPr lang="en-US" sz="1800" dirty="0" err="1">
                <a:latin typeface="BakerSignet BT"/>
              </a:rPr>
              <a:t>terimleri</a:t>
            </a:r>
            <a:r>
              <a:rPr lang="en-US" sz="1800" dirty="0">
                <a:latin typeface="BakerSignet BT"/>
              </a:rPr>
              <a:t> de </a:t>
            </a:r>
            <a:r>
              <a:rPr lang="en-US" sz="1800" dirty="0" err="1">
                <a:latin typeface="BakerSignet BT"/>
              </a:rPr>
              <a:t>kullanılır</a:t>
            </a:r>
            <a:r>
              <a:rPr lang="en-US" sz="1800" dirty="0">
                <a:latin typeface="BakerSignet BT"/>
              </a:rPr>
              <a:t>. </a:t>
            </a:r>
            <a:r>
              <a:rPr lang="en-US" sz="1800" dirty="0" err="1">
                <a:latin typeface="BakerSignet BT"/>
              </a:rPr>
              <a:t>Oysa</a:t>
            </a:r>
            <a:r>
              <a:rPr lang="en-US" sz="1800" dirty="0">
                <a:latin typeface="BakerSignet BT"/>
              </a:rPr>
              <a:t>, </a:t>
            </a:r>
            <a:r>
              <a:rPr lang="en-US" sz="1800" dirty="0" err="1">
                <a:latin typeface="BakerSignet BT"/>
              </a:rPr>
              <a:t>gerilim</a:t>
            </a:r>
            <a:r>
              <a:rPr lang="en-US" sz="1800" dirty="0">
                <a:latin typeface="BakerSignet BT"/>
              </a:rPr>
              <a:t> </a:t>
            </a:r>
            <a:r>
              <a:rPr lang="en-US" sz="1800" dirty="0" err="1">
                <a:latin typeface="BakerSignet BT"/>
              </a:rPr>
              <a:t>bir</a:t>
            </a:r>
            <a:r>
              <a:rPr lang="en-US" sz="1800" dirty="0">
                <a:latin typeface="BakerSignet BT"/>
              </a:rPr>
              <a:t> </a:t>
            </a:r>
            <a:r>
              <a:rPr lang="en-US" sz="1800" dirty="0" err="1">
                <a:latin typeface="BakerSignet BT"/>
              </a:rPr>
              <a:t>güç</a:t>
            </a:r>
            <a:r>
              <a:rPr lang="en-US" sz="1800" dirty="0">
                <a:latin typeface="BakerSignet BT"/>
              </a:rPr>
              <a:t> </a:t>
            </a:r>
            <a:r>
              <a:rPr lang="en-US" sz="1800" dirty="0" err="1">
                <a:latin typeface="BakerSignet BT"/>
              </a:rPr>
              <a:t>kaynağı</a:t>
            </a:r>
            <a:r>
              <a:rPr lang="en-US" sz="1800" dirty="0">
                <a:latin typeface="BakerSignet BT"/>
              </a:rPr>
              <a:t> </a:t>
            </a:r>
            <a:r>
              <a:rPr lang="en-US" sz="1800" dirty="0" err="1">
                <a:latin typeface="BakerSignet BT"/>
              </a:rPr>
              <a:t>olmayıp</a:t>
            </a:r>
            <a:r>
              <a:rPr lang="en-US" sz="1800" dirty="0">
                <a:latin typeface="BakerSignet BT"/>
              </a:rPr>
              <a:t> </a:t>
            </a:r>
            <a:r>
              <a:rPr lang="en-US" sz="1800" dirty="0" err="1">
                <a:latin typeface="BakerSignet BT"/>
              </a:rPr>
              <a:t>bir</a:t>
            </a:r>
            <a:r>
              <a:rPr lang="en-US" sz="1800" dirty="0">
                <a:latin typeface="BakerSignet BT"/>
              </a:rPr>
              <a:t> </a:t>
            </a:r>
            <a:r>
              <a:rPr lang="en-US" sz="1800" dirty="0" err="1">
                <a:latin typeface="BakerSignet BT"/>
              </a:rPr>
              <a:t>emk</a:t>
            </a:r>
            <a:r>
              <a:rPr lang="en-US" sz="1800" dirty="0">
                <a:latin typeface="BakerSignet BT"/>
              </a:rPr>
              <a:t> </a:t>
            </a:r>
            <a:r>
              <a:rPr lang="en-US" sz="1800" dirty="0" err="1">
                <a:latin typeface="BakerSignet BT"/>
              </a:rPr>
              <a:t>kaynağının</a:t>
            </a:r>
            <a:r>
              <a:rPr lang="en-US" sz="1800" dirty="0">
                <a:latin typeface="BakerSignet BT"/>
              </a:rPr>
              <a:t> </a:t>
            </a:r>
            <a:r>
              <a:rPr lang="en-US" sz="1800" dirty="0" err="1">
                <a:latin typeface="BakerSignet BT"/>
              </a:rPr>
              <a:t>iki</a:t>
            </a:r>
            <a:r>
              <a:rPr lang="en-US" sz="1800" dirty="0">
                <a:latin typeface="BakerSignet BT"/>
              </a:rPr>
              <a:t> </a:t>
            </a:r>
            <a:r>
              <a:rPr lang="en-US" sz="1800" dirty="0" err="1">
                <a:latin typeface="BakerSignet BT"/>
              </a:rPr>
              <a:t>ucu</a:t>
            </a:r>
            <a:r>
              <a:rPr lang="en-US" sz="1800" dirty="0">
                <a:latin typeface="BakerSignet BT"/>
              </a:rPr>
              <a:t> </a:t>
            </a:r>
            <a:r>
              <a:rPr lang="en-US" sz="1800" dirty="0" err="1">
                <a:latin typeface="BakerSignet BT"/>
              </a:rPr>
              <a:t>arasındaki</a:t>
            </a:r>
            <a:r>
              <a:rPr lang="en-US" sz="1800" dirty="0">
                <a:latin typeface="BakerSignet BT"/>
              </a:rPr>
              <a:t> </a:t>
            </a:r>
            <a:r>
              <a:rPr lang="en-US" sz="1800" dirty="0" err="1">
                <a:latin typeface="BakerSignet BT"/>
              </a:rPr>
              <a:t>potansiyel</a:t>
            </a:r>
            <a:r>
              <a:rPr lang="en-US" sz="1800" dirty="0">
                <a:latin typeface="BakerSignet BT"/>
              </a:rPr>
              <a:t> </a:t>
            </a:r>
            <a:r>
              <a:rPr lang="en-US" sz="1800" dirty="0" err="1">
                <a:latin typeface="BakerSignet BT"/>
              </a:rPr>
              <a:t>farkıdır</a:t>
            </a:r>
            <a:r>
              <a:rPr lang="en-US" sz="1800" dirty="0">
                <a:latin typeface="BakerSignet BT"/>
              </a:rPr>
              <a:t>.</a:t>
            </a:r>
            <a:endParaRPr lang="tr-TR" sz="1800" dirty="0">
              <a:latin typeface="BakerSignet BT"/>
            </a:endParaRPr>
          </a:p>
          <a:p>
            <a:r>
              <a:rPr lang="en-US" sz="1800" dirty="0" err="1">
                <a:latin typeface="BakerSignet BT"/>
              </a:rPr>
              <a:t>Kısaca</a:t>
            </a:r>
            <a:r>
              <a:rPr lang="en-US" sz="1800" dirty="0">
                <a:latin typeface="BakerSignet BT"/>
              </a:rPr>
              <a:t> </a:t>
            </a:r>
            <a:r>
              <a:rPr lang="en-US" sz="1800" dirty="0" err="1">
                <a:latin typeface="BakerSignet BT"/>
              </a:rPr>
              <a:t>özetlenecek</a:t>
            </a:r>
            <a:r>
              <a:rPr lang="en-US" sz="1800" dirty="0">
                <a:latin typeface="BakerSignet BT"/>
              </a:rPr>
              <a:t> </a:t>
            </a:r>
            <a:r>
              <a:rPr lang="en-US" sz="1800" dirty="0" err="1">
                <a:latin typeface="BakerSignet BT"/>
              </a:rPr>
              <a:t>olursa</a:t>
            </a:r>
            <a:r>
              <a:rPr lang="en-US" sz="1800" dirty="0">
                <a:latin typeface="BakerSignet BT"/>
              </a:rPr>
              <a:t>;</a:t>
            </a:r>
            <a:endParaRPr lang="tr-TR" sz="1800" dirty="0">
              <a:latin typeface="BakerSignet BT"/>
            </a:endParaRPr>
          </a:p>
          <a:p>
            <a:r>
              <a:rPr lang="tr-TR" sz="1800" b="1" dirty="0">
                <a:solidFill>
                  <a:srgbClr val="FF0000"/>
                </a:solidFill>
                <a:latin typeface="BakerSignet BT"/>
              </a:rPr>
              <a:t>EMK</a:t>
            </a:r>
            <a:r>
              <a:rPr lang="en-US" sz="1800" dirty="0">
                <a:latin typeface="BakerSignet BT"/>
              </a:rPr>
              <a:t>, </a:t>
            </a:r>
            <a:r>
              <a:rPr lang="en-US" sz="1800" dirty="0" err="1">
                <a:latin typeface="BakerSignet BT"/>
              </a:rPr>
              <a:t>birim</a:t>
            </a:r>
            <a:r>
              <a:rPr lang="en-US" sz="1800" dirty="0">
                <a:latin typeface="BakerSignet BT"/>
              </a:rPr>
              <a:t> </a:t>
            </a:r>
            <a:r>
              <a:rPr lang="en-US" sz="1800" dirty="0" err="1">
                <a:latin typeface="BakerSignet BT"/>
              </a:rPr>
              <a:t>yükün</a:t>
            </a:r>
            <a:r>
              <a:rPr lang="en-US" sz="1800" dirty="0">
                <a:latin typeface="BakerSignet BT"/>
              </a:rPr>
              <a:t> </a:t>
            </a:r>
            <a:r>
              <a:rPr lang="en-US" sz="1800" dirty="0" err="1">
                <a:latin typeface="BakerSignet BT"/>
              </a:rPr>
              <a:t>devreyi</a:t>
            </a:r>
            <a:r>
              <a:rPr lang="en-US" sz="1800" dirty="0">
                <a:latin typeface="BakerSignet BT"/>
              </a:rPr>
              <a:t> </a:t>
            </a:r>
            <a:r>
              <a:rPr lang="en-US" sz="1800" dirty="0" err="1">
                <a:latin typeface="BakerSignet BT"/>
              </a:rPr>
              <a:t>tamamen</a:t>
            </a:r>
            <a:r>
              <a:rPr lang="en-US" sz="1800" dirty="0">
                <a:latin typeface="BakerSignet BT"/>
              </a:rPr>
              <a:t> </a:t>
            </a:r>
            <a:r>
              <a:rPr lang="en-US" sz="1800" dirty="0" err="1">
                <a:latin typeface="BakerSignet BT"/>
              </a:rPr>
              <a:t>dolaşabilmesi</a:t>
            </a:r>
            <a:r>
              <a:rPr lang="en-US" sz="1800" dirty="0">
                <a:latin typeface="BakerSignet BT"/>
              </a:rPr>
              <a:t> </a:t>
            </a:r>
            <a:r>
              <a:rPr lang="en-US" sz="1800" dirty="0" err="1">
                <a:latin typeface="BakerSignet BT"/>
              </a:rPr>
              <a:t>için</a:t>
            </a:r>
            <a:r>
              <a:rPr lang="en-US" sz="1800" dirty="0">
                <a:latin typeface="BakerSignet BT"/>
              </a:rPr>
              <a:t> </a:t>
            </a:r>
            <a:r>
              <a:rPr lang="en-US" sz="1800" dirty="0" err="1">
                <a:latin typeface="BakerSignet BT"/>
              </a:rPr>
              <a:t>üretecin</a:t>
            </a:r>
            <a:r>
              <a:rPr lang="en-US" sz="1800" dirty="0">
                <a:latin typeface="BakerSignet BT"/>
              </a:rPr>
              <a:t> </a:t>
            </a:r>
            <a:r>
              <a:rPr lang="en-US" sz="1800" dirty="0" err="1">
                <a:latin typeface="BakerSignet BT"/>
              </a:rPr>
              <a:t>ürettiği</a:t>
            </a:r>
            <a:r>
              <a:rPr lang="en-US" sz="1800" dirty="0">
                <a:latin typeface="BakerSignet BT"/>
              </a:rPr>
              <a:t> </a:t>
            </a:r>
            <a:r>
              <a:rPr lang="en-US" sz="1800" dirty="0" err="1">
                <a:latin typeface="BakerSignet BT"/>
              </a:rPr>
              <a:t>enerjidir</a:t>
            </a:r>
            <a:r>
              <a:rPr lang="en-US" sz="1800" dirty="0">
                <a:latin typeface="BakerSignet BT"/>
              </a:rPr>
              <a:t>. Bu </a:t>
            </a:r>
            <a:r>
              <a:rPr lang="en-US" sz="1800" dirty="0" err="1">
                <a:latin typeface="BakerSignet BT"/>
              </a:rPr>
              <a:t>emk</a:t>
            </a:r>
            <a:r>
              <a:rPr lang="en-US" sz="1800" dirty="0">
                <a:latin typeface="BakerSignet BT"/>
              </a:rPr>
              <a:t> </a:t>
            </a:r>
            <a:r>
              <a:rPr lang="en-US" sz="1800" dirty="0" err="1">
                <a:latin typeface="BakerSignet BT"/>
              </a:rPr>
              <a:t>adı</a:t>
            </a:r>
            <a:r>
              <a:rPr lang="en-US" sz="1800" dirty="0">
                <a:latin typeface="BakerSignet BT"/>
              </a:rPr>
              <a:t>, </a:t>
            </a:r>
            <a:r>
              <a:rPr lang="en-US" sz="1800" dirty="0" err="1">
                <a:latin typeface="BakerSignet BT"/>
              </a:rPr>
              <a:t>elektronları</a:t>
            </a:r>
            <a:r>
              <a:rPr lang="en-US" sz="1800" dirty="0">
                <a:latin typeface="BakerSignet BT"/>
              </a:rPr>
              <a:t> </a:t>
            </a:r>
            <a:r>
              <a:rPr lang="en-US" sz="1800" dirty="0" err="1">
                <a:latin typeface="BakerSignet BT"/>
              </a:rPr>
              <a:t>hızlandırıcı</a:t>
            </a:r>
            <a:r>
              <a:rPr lang="en-US" sz="1800" dirty="0">
                <a:latin typeface="BakerSignet BT"/>
              </a:rPr>
              <a:t> </a:t>
            </a:r>
            <a:r>
              <a:rPr lang="en-US" sz="1800" dirty="0" err="1">
                <a:latin typeface="BakerSignet BT"/>
              </a:rPr>
              <a:t>anlamında</a:t>
            </a:r>
            <a:r>
              <a:rPr lang="en-US" sz="1800" dirty="0">
                <a:latin typeface="BakerSignet BT"/>
              </a:rPr>
              <a:t> </a:t>
            </a:r>
            <a:r>
              <a:rPr lang="en-US" sz="1800" dirty="0" err="1">
                <a:latin typeface="BakerSignet BT"/>
              </a:rPr>
              <a:t>kullanılmaktadır</a:t>
            </a:r>
            <a:r>
              <a:rPr lang="en-US" sz="1800" dirty="0">
                <a:latin typeface="BakerSignet BT"/>
              </a:rPr>
              <a:t>.</a:t>
            </a:r>
            <a:endParaRPr lang="tr-TR" sz="1800" dirty="0">
              <a:latin typeface="BakerSignet BT"/>
            </a:endParaRPr>
          </a:p>
          <a:p>
            <a:r>
              <a:rPr lang="en-US" sz="1800" b="1" dirty="0" err="1">
                <a:solidFill>
                  <a:srgbClr val="FF0000"/>
                </a:solidFill>
                <a:latin typeface="BakerSignet BT"/>
              </a:rPr>
              <a:t>Gerilim</a:t>
            </a:r>
            <a:r>
              <a:rPr lang="en-US" sz="1800" dirty="0">
                <a:latin typeface="BakerSignet BT"/>
              </a:rPr>
              <a:t> </a:t>
            </a:r>
            <a:r>
              <a:rPr lang="en-US" sz="1800" dirty="0" err="1">
                <a:latin typeface="BakerSignet BT"/>
              </a:rPr>
              <a:t>ise</a:t>
            </a:r>
            <a:r>
              <a:rPr lang="en-US" sz="1800" dirty="0">
                <a:latin typeface="BakerSignet BT"/>
              </a:rPr>
              <a:t> </a:t>
            </a:r>
            <a:r>
              <a:rPr lang="en-US" sz="1800" dirty="0" err="1">
                <a:latin typeface="BakerSignet BT"/>
              </a:rPr>
              <a:t>emk</a:t>
            </a:r>
            <a:r>
              <a:rPr lang="en-US" sz="1800" dirty="0">
                <a:latin typeface="BakerSignet BT"/>
              </a:rPr>
              <a:t> </a:t>
            </a:r>
            <a:r>
              <a:rPr lang="en-US" sz="1800" dirty="0" err="1">
                <a:latin typeface="BakerSignet BT"/>
              </a:rPr>
              <a:t>kaynağının</a:t>
            </a:r>
            <a:r>
              <a:rPr lang="en-US" sz="1800" dirty="0">
                <a:latin typeface="BakerSignet BT"/>
              </a:rPr>
              <a:t> </a:t>
            </a:r>
            <a:r>
              <a:rPr lang="en-US" sz="1800" dirty="0" err="1">
                <a:latin typeface="BakerSignet BT"/>
              </a:rPr>
              <a:t>iki</a:t>
            </a:r>
            <a:r>
              <a:rPr lang="en-US" sz="1800" dirty="0">
                <a:latin typeface="BakerSignet BT"/>
              </a:rPr>
              <a:t> </a:t>
            </a:r>
            <a:r>
              <a:rPr lang="en-US" sz="1800" dirty="0" err="1">
                <a:latin typeface="BakerSignet BT"/>
              </a:rPr>
              <a:t>ucu</a:t>
            </a:r>
            <a:r>
              <a:rPr lang="en-US" sz="1800" dirty="0">
                <a:latin typeface="BakerSignet BT"/>
              </a:rPr>
              <a:t> </a:t>
            </a:r>
            <a:r>
              <a:rPr lang="en-US" sz="1800" dirty="0" err="1">
                <a:latin typeface="BakerSignet BT"/>
              </a:rPr>
              <a:t>arasındaki</a:t>
            </a:r>
            <a:r>
              <a:rPr lang="en-US" sz="1800" dirty="0">
                <a:latin typeface="BakerSignet BT"/>
              </a:rPr>
              <a:t> </a:t>
            </a:r>
            <a:r>
              <a:rPr lang="en-US" sz="1800" dirty="0" err="1">
                <a:latin typeface="BakerSignet BT"/>
              </a:rPr>
              <a:t>potansiyel</a:t>
            </a:r>
            <a:r>
              <a:rPr lang="en-US" sz="1800" dirty="0">
                <a:latin typeface="BakerSignet BT"/>
              </a:rPr>
              <a:t> </a:t>
            </a:r>
            <a:r>
              <a:rPr lang="en-US" sz="1800" dirty="0" err="1">
                <a:latin typeface="BakerSignet BT"/>
              </a:rPr>
              <a:t>farkıdır</a:t>
            </a:r>
            <a:r>
              <a:rPr lang="en-US" sz="1800" dirty="0">
                <a:latin typeface="BakerSignet BT"/>
              </a:rPr>
              <a:t>.</a:t>
            </a:r>
            <a:endParaRPr lang="tr-TR" sz="1800" dirty="0">
              <a:latin typeface="BakerSignet BT"/>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algn="l"/>
            <a:r>
              <a:rPr lang="tr-TR" sz="4000" dirty="0"/>
              <a:t>12.</a:t>
            </a:r>
            <a:r>
              <a:rPr lang="tr-TR" sz="4000" baseline="0" dirty="0"/>
              <a:t> Elektromotor Kuvveti (EMK)</a:t>
            </a:r>
            <a:endParaRPr lang="tr-TR" sz="4000" dirty="0"/>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3" cstate="print"/>
          <a:stretch>
            <a:fillRect/>
          </a:stretch>
        </p:blipFill>
        <p:spPr>
          <a:xfrm>
            <a:off x="7572396" y="285728"/>
            <a:ext cx="1055103" cy="1125714"/>
          </a:xfrm>
          <a:prstGeom prst="rect">
            <a:avLst/>
          </a:prstGeom>
        </p:spPr>
      </p:pic>
      <p:pic>
        <p:nvPicPr>
          <p:cNvPr id="24578" name="Picture 2"/>
          <p:cNvPicPr>
            <a:picLocks noGrp="1" noChangeAspect="1" noChangeArrowheads="1"/>
          </p:cNvPicPr>
          <p:nvPr>
            <p:ph idx="1"/>
          </p:nvPr>
        </p:nvPicPr>
        <p:blipFill>
          <a:blip r:embed="rId4"/>
          <a:srcRect/>
          <a:stretch>
            <a:fillRect/>
          </a:stretch>
        </p:blipFill>
        <p:spPr bwMode="auto">
          <a:xfrm>
            <a:off x="142844" y="2071678"/>
            <a:ext cx="8229600" cy="1395099"/>
          </a:xfrm>
          <a:prstGeom prst="rect">
            <a:avLst/>
          </a:prstGeom>
          <a:noFill/>
          <a:ln w="9525">
            <a:noFill/>
            <a:miter lim="800000"/>
            <a:headEnd/>
            <a:tailEnd/>
          </a:ln>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algn="l"/>
            <a:r>
              <a:rPr lang="tr-TR" sz="4000" dirty="0"/>
              <a:t>13.</a:t>
            </a:r>
            <a:r>
              <a:rPr lang="tr-TR" sz="4000" baseline="0" dirty="0"/>
              <a:t> Elektrik Enerjisi ve Gücü</a:t>
            </a:r>
            <a:endParaRPr lang="tr-TR" sz="4000" dirty="0"/>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3" cstate="print"/>
          <a:stretch>
            <a:fillRect/>
          </a:stretch>
        </p:blipFill>
        <p:spPr>
          <a:xfrm>
            <a:off x="7572396" y="285728"/>
            <a:ext cx="1055103" cy="1125714"/>
          </a:xfrm>
          <a:prstGeom prst="rect">
            <a:avLst/>
          </a:prstGeom>
        </p:spPr>
      </p:pic>
      <p:pic>
        <p:nvPicPr>
          <p:cNvPr id="25602" name="Picture 2"/>
          <p:cNvPicPr>
            <a:picLocks noGrp="1" noChangeAspect="1" noChangeArrowheads="1"/>
          </p:cNvPicPr>
          <p:nvPr>
            <p:ph idx="1"/>
          </p:nvPr>
        </p:nvPicPr>
        <p:blipFill>
          <a:blip r:embed="rId4"/>
          <a:srcRect/>
          <a:stretch>
            <a:fillRect/>
          </a:stretch>
        </p:blipFill>
        <p:spPr bwMode="auto">
          <a:xfrm>
            <a:off x="0" y="1714488"/>
            <a:ext cx="8229600" cy="3837282"/>
          </a:xfrm>
          <a:prstGeom prst="rect">
            <a:avLst/>
          </a:prstGeom>
          <a:noFill/>
          <a:ln w="9525">
            <a:noFill/>
            <a:miter lim="800000"/>
            <a:headEnd/>
            <a:tailEnd/>
          </a:ln>
          <a:effec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algn="l"/>
            <a:r>
              <a:rPr lang="tr-TR" sz="4000" dirty="0"/>
              <a:t>13.</a:t>
            </a:r>
            <a:r>
              <a:rPr lang="tr-TR" sz="4000" baseline="0" dirty="0"/>
              <a:t> Elektrik Enerjisi ve Gücü</a:t>
            </a:r>
            <a:endParaRPr lang="tr-TR" sz="4000" dirty="0"/>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3" cstate="print"/>
          <a:stretch>
            <a:fillRect/>
          </a:stretch>
        </p:blipFill>
        <p:spPr>
          <a:xfrm>
            <a:off x="7572396" y="285728"/>
            <a:ext cx="1055103" cy="1125714"/>
          </a:xfrm>
          <a:prstGeom prst="rect">
            <a:avLst/>
          </a:prstGeom>
        </p:spPr>
      </p:pic>
      <p:pic>
        <p:nvPicPr>
          <p:cNvPr id="26626" name="Picture 2"/>
          <p:cNvPicPr>
            <a:picLocks noGrp="1" noChangeAspect="1" noChangeArrowheads="1"/>
          </p:cNvPicPr>
          <p:nvPr>
            <p:ph idx="1"/>
          </p:nvPr>
        </p:nvPicPr>
        <p:blipFill>
          <a:blip r:embed="rId4"/>
          <a:srcRect/>
          <a:stretch>
            <a:fillRect/>
          </a:stretch>
        </p:blipFill>
        <p:spPr bwMode="auto">
          <a:xfrm>
            <a:off x="214282" y="2000240"/>
            <a:ext cx="8229600" cy="2226039"/>
          </a:xfrm>
          <a:prstGeom prst="rect">
            <a:avLst/>
          </a:prstGeom>
          <a:noFill/>
          <a:ln w="9525">
            <a:noFill/>
            <a:miter lim="800000"/>
            <a:headEnd/>
            <a:tailEnd/>
          </a:ln>
          <a:effec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algn="l"/>
            <a:r>
              <a:rPr lang="tr-TR" sz="4000" dirty="0"/>
              <a:t>13.</a:t>
            </a:r>
            <a:r>
              <a:rPr lang="tr-TR" sz="4000" baseline="0" dirty="0"/>
              <a:t> Elektrik Enerjisi ve Gücü</a:t>
            </a:r>
            <a:endParaRPr lang="tr-TR" sz="4000" dirty="0"/>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3" cstate="print"/>
          <a:stretch>
            <a:fillRect/>
          </a:stretch>
        </p:blipFill>
        <p:spPr>
          <a:xfrm>
            <a:off x="7572396" y="285728"/>
            <a:ext cx="1055103" cy="1125714"/>
          </a:xfrm>
          <a:prstGeom prst="rect">
            <a:avLst/>
          </a:prstGeom>
        </p:spPr>
      </p:pic>
      <mc:AlternateContent xmlns:mc="http://schemas.openxmlformats.org/markup-compatibility/2006">
        <mc:Choice xmlns:a14="http://schemas.microsoft.com/office/drawing/2010/main" Requires="a14">
          <p:sp>
            <p:nvSpPr>
              <p:cNvPr id="5" name="4 İçerik Yer Tutucusu"/>
              <p:cNvSpPr>
                <a:spLocks noGrp="1"/>
              </p:cNvSpPr>
              <p:nvPr>
                <p:ph idx="1"/>
              </p:nvPr>
            </p:nvSpPr>
            <p:spPr/>
            <p:txBody>
              <a:bodyPr>
                <a:normAutofit/>
              </a:bodyPr>
              <a:lstStyle/>
              <a:p>
                <a:r>
                  <a:rPr lang="en-US" sz="1800" dirty="0">
                    <a:latin typeface="BakerSignet BT"/>
                  </a:rPr>
                  <a:t>İşin, MKS </a:t>
                </a:r>
                <a:r>
                  <a:rPr lang="en-US" sz="1800" dirty="0" err="1">
                    <a:latin typeface="BakerSignet BT"/>
                  </a:rPr>
                  <a:t>birim</a:t>
                </a:r>
                <a:r>
                  <a:rPr lang="en-US" sz="1800" dirty="0">
                    <a:latin typeface="BakerSignet BT"/>
                  </a:rPr>
                  <a:t> </a:t>
                </a:r>
                <a:r>
                  <a:rPr lang="en-US" sz="1800" dirty="0" err="1">
                    <a:latin typeface="BakerSignet BT"/>
                  </a:rPr>
                  <a:t>sistemindeki</a:t>
                </a:r>
                <a:r>
                  <a:rPr lang="en-US" sz="1800" dirty="0">
                    <a:latin typeface="BakerSignet BT"/>
                  </a:rPr>
                  <a:t> </a:t>
                </a:r>
                <a:r>
                  <a:rPr lang="en-US" sz="1800" dirty="0" err="1">
                    <a:latin typeface="BakerSignet BT"/>
                  </a:rPr>
                  <a:t>birimi</a:t>
                </a:r>
                <a:r>
                  <a:rPr lang="en-US" sz="1800" dirty="0">
                    <a:latin typeface="BakerSignet BT"/>
                  </a:rPr>
                  <a:t> Newton . </a:t>
                </a:r>
                <a:r>
                  <a:rPr lang="en-US" sz="1800" dirty="0" err="1">
                    <a:latin typeface="BakerSignet BT"/>
                  </a:rPr>
                  <a:t>metre</a:t>
                </a:r>
                <a:r>
                  <a:rPr lang="en-US" sz="1800" dirty="0">
                    <a:latin typeface="BakerSignet BT"/>
                  </a:rPr>
                  <a:t> (N. m)'dir. CGS </a:t>
                </a:r>
                <a:r>
                  <a:rPr lang="en-US" sz="1800" dirty="0" err="1">
                    <a:latin typeface="BakerSignet BT"/>
                  </a:rPr>
                  <a:t>birim</a:t>
                </a:r>
                <a:r>
                  <a:rPr lang="en-US" sz="1800" dirty="0">
                    <a:latin typeface="BakerSignet BT"/>
                  </a:rPr>
                  <a:t> </a:t>
                </a:r>
                <a:r>
                  <a:rPr lang="en-US" sz="1800" dirty="0" err="1">
                    <a:latin typeface="BakerSignet BT"/>
                  </a:rPr>
                  <a:t>sisteminde</a:t>
                </a:r>
                <a:r>
                  <a:rPr lang="en-US" sz="1800" dirty="0">
                    <a:latin typeface="BakerSignet BT"/>
                  </a:rPr>
                  <a:t>, </a:t>
                </a:r>
                <a:r>
                  <a:rPr lang="en-US" sz="1800" dirty="0" err="1">
                    <a:latin typeface="BakerSignet BT"/>
                  </a:rPr>
                  <a:t>kuvvetin</a:t>
                </a:r>
                <a:r>
                  <a:rPr lang="en-US" sz="1800" dirty="0">
                    <a:latin typeface="BakerSignet BT"/>
                  </a:rPr>
                  <a:t> </a:t>
                </a:r>
                <a:r>
                  <a:rPr lang="en-US" sz="1800" dirty="0" err="1">
                    <a:latin typeface="BakerSignet BT"/>
                  </a:rPr>
                  <a:t>birimi</a:t>
                </a:r>
                <a:r>
                  <a:rPr lang="en-US" sz="1800" dirty="0">
                    <a:latin typeface="BakerSignet BT"/>
                  </a:rPr>
                  <a:t> </a:t>
                </a:r>
                <a:r>
                  <a:rPr lang="en-US" sz="1800" dirty="0" err="1">
                    <a:latin typeface="BakerSignet BT"/>
                  </a:rPr>
                  <a:t>dyn</a:t>
                </a:r>
                <a:r>
                  <a:rPr lang="en-US" sz="1800" dirty="0">
                    <a:latin typeface="BakerSignet BT"/>
                  </a:rPr>
                  <a:t> (din), </a:t>
                </a:r>
                <a:r>
                  <a:rPr lang="en-US" sz="1800" dirty="0" err="1">
                    <a:latin typeface="BakerSignet BT"/>
                  </a:rPr>
                  <a:t>yolun</a:t>
                </a:r>
                <a:r>
                  <a:rPr lang="en-US" sz="1800" dirty="0">
                    <a:latin typeface="BakerSignet BT"/>
                  </a:rPr>
                  <a:t> </a:t>
                </a:r>
                <a:r>
                  <a:rPr lang="en-US" sz="1800" dirty="0" err="1">
                    <a:latin typeface="BakerSignet BT"/>
                  </a:rPr>
                  <a:t>birimi</a:t>
                </a:r>
                <a:r>
                  <a:rPr lang="en-US" sz="1800" dirty="0">
                    <a:latin typeface="BakerSignet BT"/>
                  </a:rPr>
                  <a:t> cm </a:t>
                </a:r>
                <a:r>
                  <a:rPr lang="en-US" sz="1800" dirty="0" err="1">
                    <a:latin typeface="BakerSignet BT"/>
                  </a:rPr>
                  <a:t>olduğundan</a:t>
                </a:r>
                <a:r>
                  <a:rPr lang="en-US" sz="1800" dirty="0">
                    <a:latin typeface="BakerSignet BT"/>
                  </a:rPr>
                  <a:t>;</a:t>
                </a:r>
                <a:endParaRPr lang="tr-TR" sz="1800" dirty="0">
                  <a:latin typeface="BakerSignet BT"/>
                </a:endParaRPr>
              </a:p>
              <a:p>
                <a:r>
                  <a:rPr lang="en-US" sz="1800" dirty="0">
                    <a:latin typeface="BakerSignet BT"/>
                  </a:rPr>
                  <a:t>Joule </a:t>
                </a:r>
                <a:r>
                  <a:rPr lang="tr-TR" sz="1800" dirty="0">
                    <a:latin typeface="BakerSignet BT"/>
                  </a:rPr>
                  <a:t>=</a:t>
                </a:r>
                <a:r>
                  <a:rPr lang="en-US" sz="1800" dirty="0">
                    <a:latin typeface="BakerSignet BT"/>
                  </a:rPr>
                  <a:t> Newton . </a:t>
                </a:r>
                <a:r>
                  <a:rPr lang="en-US" sz="1800" dirty="0" err="1">
                    <a:latin typeface="BakerSignet BT"/>
                  </a:rPr>
                  <a:t>metre</a:t>
                </a:r>
                <a:endParaRPr lang="tr-TR" sz="1800" dirty="0">
                  <a:latin typeface="BakerSignet BT"/>
                </a:endParaRPr>
              </a:p>
              <a:p>
                <a:r>
                  <a:rPr lang="en-US" sz="1800" dirty="0">
                    <a:latin typeface="BakerSignet BT"/>
                  </a:rPr>
                  <a:t>Erg</a:t>
                </a:r>
                <a:r>
                  <a:rPr lang="tr-TR" sz="1800" dirty="0">
                    <a:latin typeface="BakerSignet BT"/>
                  </a:rPr>
                  <a:t> =</a:t>
                </a:r>
                <a:r>
                  <a:rPr lang="en-US" sz="1800" dirty="0">
                    <a:latin typeface="BakerSignet BT"/>
                  </a:rPr>
                  <a:t>Dyn.cm</a:t>
                </a:r>
                <a:endParaRPr lang="tr-TR" sz="1800" dirty="0">
                  <a:latin typeface="BakerSignet BT"/>
                </a:endParaRPr>
              </a:p>
              <a:p>
                <a:r>
                  <a:rPr lang="en-US" sz="1800" dirty="0">
                    <a:latin typeface="BakerSignet BT"/>
                  </a:rPr>
                  <a:t>Joule </a:t>
                </a:r>
                <a:r>
                  <a:rPr lang="tr-TR" sz="1800" dirty="0">
                    <a:latin typeface="BakerSignet BT"/>
                  </a:rPr>
                  <a:t>=</a:t>
                </a:r>
                <a:r>
                  <a:rPr lang="en-US" sz="1800" dirty="0">
                    <a:latin typeface="BakerSignet BT"/>
                  </a:rPr>
                  <a:t> Newton . </a:t>
                </a:r>
                <a:r>
                  <a:rPr lang="en-US" sz="1800" dirty="0" err="1">
                    <a:latin typeface="BakerSignet BT"/>
                  </a:rPr>
                  <a:t>metre</a:t>
                </a:r>
                <a:endParaRPr lang="tr-TR" sz="1800" dirty="0">
                  <a:latin typeface="BakerSignet BT"/>
                </a:endParaRPr>
              </a:p>
              <a:p>
                <a:r>
                  <a:rPr lang="en-US" sz="1800" dirty="0">
                    <a:latin typeface="BakerSignet BT"/>
                  </a:rPr>
                  <a:t>Joule </a:t>
                </a:r>
                <a:r>
                  <a:rPr lang="tr-TR" sz="1800" dirty="0">
                    <a:latin typeface="BakerSignet BT"/>
                  </a:rPr>
                  <a:t>=</a:t>
                </a:r>
                <a14:m>
                  <m:oMath xmlns:m="http://schemas.openxmlformats.org/officeDocument/2006/math">
                    <m:sSup>
                      <m:sSupPr>
                        <m:ctrlPr>
                          <a:rPr lang="tr-TR" sz="1800" i="1" smtClean="0">
                            <a:latin typeface="Cambria Math" panose="02040503050406030204" pitchFamily="18" charset="0"/>
                          </a:rPr>
                        </m:ctrlPr>
                      </m:sSupPr>
                      <m:e>
                        <m:r>
                          <a:rPr lang="tr-TR" sz="1800" b="0" i="1" smtClean="0">
                            <a:latin typeface="Cambria Math" panose="02040503050406030204" pitchFamily="18" charset="0"/>
                          </a:rPr>
                          <m:t>10</m:t>
                        </m:r>
                      </m:e>
                      <m:sup>
                        <m:r>
                          <a:rPr lang="tr-TR" sz="1800" b="0" i="1" smtClean="0">
                            <a:latin typeface="Cambria Math" panose="02040503050406030204" pitchFamily="18" charset="0"/>
                          </a:rPr>
                          <m:t>5</m:t>
                        </m:r>
                      </m:sup>
                    </m:sSup>
                  </m:oMath>
                </a14:m>
                <a:r>
                  <a:rPr lang="en-US" sz="1800" dirty="0">
                    <a:latin typeface="BakerSignet BT"/>
                  </a:rPr>
                  <a:t> </a:t>
                </a:r>
                <a:r>
                  <a:rPr lang="en-US" sz="1800" dirty="0" err="1">
                    <a:latin typeface="BakerSignet BT"/>
                  </a:rPr>
                  <a:t>dyn</a:t>
                </a:r>
                <a:r>
                  <a:rPr lang="en-US" sz="1800" dirty="0">
                    <a:latin typeface="BakerSignet BT"/>
                  </a:rPr>
                  <a:t>. </a:t>
                </a:r>
                <a14:m>
                  <m:oMath xmlns:m="http://schemas.openxmlformats.org/officeDocument/2006/math">
                    <m:sSup>
                      <m:sSupPr>
                        <m:ctrlPr>
                          <a:rPr lang="tr-TR" sz="1800" i="1">
                            <a:latin typeface="Cambria Math" panose="02040503050406030204" pitchFamily="18" charset="0"/>
                          </a:rPr>
                        </m:ctrlPr>
                      </m:sSupPr>
                      <m:e>
                        <m:r>
                          <a:rPr lang="tr-TR" sz="1800" i="1">
                            <a:latin typeface="Cambria Math" panose="02040503050406030204" pitchFamily="18" charset="0"/>
                          </a:rPr>
                          <m:t>10</m:t>
                        </m:r>
                      </m:e>
                      <m:sup>
                        <m:r>
                          <a:rPr lang="tr-TR" sz="1800" b="0" i="1" smtClean="0">
                            <a:latin typeface="Cambria Math" panose="02040503050406030204" pitchFamily="18" charset="0"/>
                          </a:rPr>
                          <m:t>2</m:t>
                        </m:r>
                      </m:sup>
                    </m:sSup>
                  </m:oMath>
                </a14:m>
                <a:r>
                  <a:rPr lang="en-US" sz="1800" dirty="0">
                    <a:latin typeface="BakerSignet BT"/>
                  </a:rPr>
                  <a:t> cm</a:t>
                </a:r>
                <a:endParaRPr lang="tr-TR" sz="1800" dirty="0">
                  <a:latin typeface="BakerSignet BT"/>
                </a:endParaRPr>
              </a:p>
              <a:p>
                <a:r>
                  <a:rPr lang="en-US" sz="1800" dirty="0">
                    <a:latin typeface="BakerSignet BT"/>
                  </a:rPr>
                  <a:t>Joule</a:t>
                </a:r>
                <a:r>
                  <a:rPr lang="tr-TR" sz="1800" dirty="0">
                    <a:latin typeface="BakerSignet BT"/>
                  </a:rPr>
                  <a:t> =</a:t>
                </a:r>
                <a:r>
                  <a:rPr lang="tr-TR" sz="1800" dirty="0"/>
                  <a:t> </a:t>
                </a:r>
                <a14:m>
                  <m:oMath xmlns:m="http://schemas.openxmlformats.org/officeDocument/2006/math">
                    <m:sSup>
                      <m:sSupPr>
                        <m:ctrlPr>
                          <a:rPr lang="tr-TR" sz="1800" i="1" smtClean="0">
                            <a:latin typeface="Cambria Math" panose="02040503050406030204" pitchFamily="18" charset="0"/>
                          </a:rPr>
                        </m:ctrlPr>
                      </m:sSupPr>
                      <m:e>
                        <m:r>
                          <a:rPr lang="tr-TR" sz="1800" b="0" i="1" smtClean="0">
                            <a:latin typeface="Cambria Math" panose="02040503050406030204" pitchFamily="18" charset="0"/>
                          </a:rPr>
                          <m:t>10</m:t>
                        </m:r>
                      </m:e>
                      <m:sup>
                        <m:r>
                          <a:rPr lang="tr-TR" sz="1800" b="0" i="1" smtClean="0">
                            <a:latin typeface="Cambria Math" panose="02040503050406030204" pitchFamily="18" charset="0"/>
                          </a:rPr>
                          <m:t>7</m:t>
                        </m:r>
                      </m:sup>
                    </m:sSup>
                  </m:oMath>
                </a14:m>
                <a:r>
                  <a:rPr lang="en-US" sz="1800" dirty="0">
                    <a:latin typeface="BakerSignet BT"/>
                  </a:rPr>
                  <a:t> </a:t>
                </a:r>
                <a:r>
                  <a:rPr lang="en-US" sz="1800" dirty="0" err="1">
                    <a:latin typeface="BakerSignet BT"/>
                  </a:rPr>
                  <a:t>erg'dir</a:t>
                </a:r>
                <a:r>
                  <a:rPr lang="en-US" sz="1800" dirty="0">
                    <a:latin typeface="BakerSignet BT"/>
                  </a:rPr>
                  <a:t>.</a:t>
                </a:r>
                <a:endParaRPr lang="tr-TR" sz="1800" dirty="0">
                  <a:latin typeface="BakerSignet BT"/>
                </a:endParaRPr>
              </a:p>
              <a:p>
                <a:r>
                  <a:rPr lang="en-US" sz="1800" dirty="0" err="1">
                    <a:latin typeface="BakerSignet BT"/>
                  </a:rPr>
                  <a:t>İşin</a:t>
                </a:r>
                <a:r>
                  <a:rPr lang="en-US" sz="1800" dirty="0">
                    <a:latin typeface="BakerSignet BT"/>
                  </a:rPr>
                  <a:t> </a:t>
                </a:r>
                <a:r>
                  <a:rPr lang="en-US" sz="1800" dirty="0" err="1">
                    <a:latin typeface="BakerSignet BT"/>
                  </a:rPr>
                  <a:t>birimi</a:t>
                </a:r>
                <a:r>
                  <a:rPr lang="en-US" sz="1800" dirty="0">
                    <a:latin typeface="BakerSignet BT"/>
                  </a:rPr>
                  <a:t> </a:t>
                </a:r>
                <a:r>
                  <a:rPr lang="en-US" sz="1800" dirty="0" err="1">
                    <a:latin typeface="BakerSignet BT"/>
                  </a:rPr>
                  <a:t>N.m</a:t>
                </a:r>
                <a:r>
                  <a:rPr lang="en-US" sz="1800" dirty="0">
                    <a:latin typeface="BakerSignet BT"/>
                  </a:rPr>
                  <a:t> </a:t>
                </a:r>
                <a:r>
                  <a:rPr lang="en-US" sz="1800" dirty="0" err="1">
                    <a:latin typeface="BakerSignet BT"/>
                  </a:rPr>
                  <a:t>veya</a:t>
                </a:r>
                <a:r>
                  <a:rPr lang="en-US" sz="1800" dirty="0">
                    <a:latin typeface="BakerSignet BT"/>
                  </a:rPr>
                  <a:t> Joule(J)</a:t>
                </a:r>
                <a:r>
                  <a:rPr lang="tr-TR" sz="1800" dirty="0">
                    <a:latin typeface="BakerSignet BT"/>
                  </a:rPr>
                  <a:t> </a:t>
                </a:r>
                <a:r>
                  <a:rPr lang="en-US" sz="1800" dirty="0" err="1">
                    <a:latin typeface="BakerSignet BT"/>
                  </a:rPr>
                  <a:t>dür</a:t>
                </a:r>
                <a:r>
                  <a:rPr lang="en-US" sz="1800" dirty="0">
                    <a:latin typeface="BakerSignet BT"/>
                  </a:rPr>
                  <a:t>.</a:t>
                </a:r>
                <a:endParaRPr lang="tr-TR" sz="1800" dirty="0">
                  <a:latin typeface="BakerSignet BT"/>
                </a:endParaRPr>
              </a:p>
              <a:p>
                <a:endParaRPr lang="tr-TR" dirty="0"/>
              </a:p>
            </p:txBody>
          </p:sp>
        </mc:Choice>
        <mc:Fallback>
          <p:sp>
            <p:nvSpPr>
              <p:cNvPr id="5" name="4 İçerik Yer Tutucusu"/>
              <p:cNvSpPr>
                <a:spLocks noGrp="1" noRot="1" noChangeAspect="1" noMove="1" noResize="1" noEditPoints="1" noAdjustHandles="1" noChangeArrowheads="1" noChangeShapeType="1" noTextEdit="1"/>
              </p:cNvSpPr>
              <p:nvPr>
                <p:ph idx="1"/>
              </p:nvPr>
            </p:nvSpPr>
            <p:spPr>
              <a:blipFill>
                <a:blip r:embed="rId4"/>
                <a:stretch>
                  <a:fillRect l="-444" t="-809"/>
                </a:stretch>
              </a:blipFill>
            </p:spPr>
            <p:txBody>
              <a:bodyPr/>
              <a:lstStyle/>
              <a:p>
                <a:r>
                  <a:rPr lang="tr-TR">
                    <a:noFill/>
                  </a:rPr>
                  <a:t> </a:t>
                </a:r>
              </a:p>
            </p:txBody>
          </p:sp>
        </mc:Fallback>
      </mc:AlternateContent>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algn="l"/>
            <a:r>
              <a:rPr lang="tr-TR" sz="4000" dirty="0"/>
              <a:t>13.</a:t>
            </a:r>
            <a:r>
              <a:rPr lang="tr-TR" sz="4000" baseline="0" dirty="0"/>
              <a:t> Elektrik Enerjisi ve Gücü</a:t>
            </a:r>
            <a:endParaRPr lang="tr-TR" sz="4000" dirty="0"/>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3" cstate="print"/>
          <a:stretch>
            <a:fillRect/>
          </a:stretch>
        </p:blipFill>
        <p:spPr>
          <a:xfrm>
            <a:off x="7572396" y="285728"/>
            <a:ext cx="1055103" cy="1125714"/>
          </a:xfrm>
          <a:prstGeom prst="rect">
            <a:avLst/>
          </a:prstGeom>
        </p:spPr>
      </p:pic>
      <p:sp>
        <p:nvSpPr>
          <p:cNvPr id="5" name="4 İçerik Yer Tutucusu"/>
          <p:cNvSpPr>
            <a:spLocks noGrp="1"/>
          </p:cNvSpPr>
          <p:nvPr>
            <p:ph idx="1"/>
          </p:nvPr>
        </p:nvSpPr>
        <p:spPr/>
        <p:txBody>
          <a:bodyPr>
            <a:normAutofit/>
          </a:bodyPr>
          <a:lstStyle/>
          <a:p>
            <a:pPr algn="just"/>
            <a:r>
              <a:rPr lang="en-US" sz="1800" dirty="0" err="1">
                <a:latin typeface="BakerSignet BT"/>
              </a:rPr>
              <a:t>İş</a:t>
            </a:r>
            <a:r>
              <a:rPr lang="en-US" sz="1800" dirty="0">
                <a:latin typeface="BakerSignet BT"/>
              </a:rPr>
              <a:t> </a:t>
            </a:r>
            <a:r>
              <a:rPr lang="en-US" sz="1800" dirty="0" err="1">
                <a:latin typeface="BakerSignet BT"/>
              </a:rPr>
              <a:t>yapabilme</a:t>
            </a:r>
            <a:r>
              <a:rPr lang="en-US" sz="1800" dirty="0">
                <a:latin typeface="BakerSignet BT"/>
              </a:rPr>
              <a:t> </a:t>
            </a:r>
            <a:r>
              <a:rPr lang="en-US" sz="1800" dirty="0" err="1">
                <a:latin typeface="BakerSignet BT"/>
              </a:rPr>
              <a:t>yeteneğine</a:t>
            </a:r>
            <a:r>
              <a:rPr lang="en-US" sz="1800" dirty="0">
                <a:latin typeface="BakerSignet BT"/>
              </a:rPr>
              <a:t> </a:t>
            </a:r>
            <a:r>
              <a:rPr lang="en-US" sz="1800" b="1" dirty="0" err="1">
                <a:solidFill>
                  <a:srgbClr val="FF0000"/>
                </a:solidFill>
                <a:latin typeface="BakerSignet BT"/>
              </a:rPr>
              <a:t>enerji</a:t>
            </a:r>
            <a:r>
              <a:rPr lang="en-US" sz="1800" dirty="0">
                <a:latin typeface="BakerSignet BT"/>
              </a:rPr>
              <a:t> </a:t>
            </a:r>
            <a:r>
              <a:rPr lang="en-US" sz="1800" dirty="0" err="1">
                <a:latin typeface="BakerSignet BT"/>
              </a:rPr>
              <a:t>denir</a:t>
            </a:r>
            <a:r>
              <a:rPr lang="en-US" sz="1800" dirty="0">
                <a:latin typeface="BakerSignet BT"/>
              </a:rPr>
              <a:t>. </a:t>
            </a:r>
            <a:r>
              <a:rPr lang="en-US" sz="1800" dirty="0" err="1">
                <a:latin typeface="BakerSignet BT"/>
              </a:rPr>
              <a:t>Bir</a:t>
            </a:r>
            <a:r>
              <a:rPr lang="en-US" sz="1800" dirty="0">
                <a:latin typeface="BakerSignet BT"/>
              </a:rPr>
              <a:t> </a:t>
            </a:r>
            <a:r>
              <a:rPr lang="en-US" sz="1800" dirty="0" err="1">
                <a:latin typeface="BakerSignet BT"/>
              </a:rPr>
              <a:t>cisim</a:t>
            </a:r>
            <a:r>
              <a:rPr lang="en-US" sz="1800" dirty="0">
                <a:latin typeface="BakerSignet BT"/>
              </a:rPr>
              <a:t>, </a:t>
            </a:r>
            <a:r>
              <a:rPr lang="en-US" sz="1800" dirty="0" err="1">
                <a:latin typeface="BakerSignet BT"/>
              </a:rPr>
              <a:t>iş</a:t>
            </a:r>
            <a:r>
              <a:rPr lang="en-US" sz="1800" dirty="0">
                <a:latin typeface="BakerSignet BT"/>
              </a:rPr>
              <a:t> </a:t>
            </a:r>
            <a:r>
              <a:rPr lang="en-US" sz="1800" dirty="0" err="1">
                <a:latin typeface="BakerSignet BT"/>
              </a:rPr>
              <a:t>yapma</a:t>
            </a:r>
            <a:r>
              <a:rPr lang="en-US" sz="1800" dirty="0">
                <a:latin typeface="BakerSignet BT"/>
              </a:rPr>
              <a:t> </a:t>
            </a:r>
            <a:r>
              <a:rPr lang="en-US" sz="1800" dirty="0" err="1">
                <a:latin typeface="BakerSignet BT"/>
              </a:rPr>
              <a:t>yeteneğine</a:t>
            </a:r>
            <a:r>
              <a:rPr lang="en-US" sz="1800" dirty="0">
                <a:latin typeface="BakerSignet BT"/>
              </a:rPr>
              <a:t> </a:t>
            </a:r>
            <a:r>
              <a:rPr lang="en-US" sz="1800" dirty="0" err="1">
                <a:latin typeface="BakerSignet BT"/>
              </a:rPr>
              <a:t>sahip</a:t>
            </a:r>
            <a:r>
              <a:rPr lang="en-US" sz="1800" dirty="0">
                <a:latin typeface="BakerSignet BT"/>
              </a:rPr>
              <a:t> </a:t>
            </a:r>
            <a:r>
              <a:rPr lang="en-US" sz="1800" dirty="0" err="1">
                <a:latin typeface="BakerSignet BT"/>
              </a:rPr>
              <a:t>ise</a:t>
            </a:r>
            <a:r>
              <a:rPr lang="en-US" sz="1800" dirty="0">
                <a:latin typeface="BakerSignet BT"/>
              </a:rPr>
              <a:t> </a:t>
            </a:r>
            <a:r>
              <a:rPr lang="en-US" sz="1800" dirty="0" err="1">
                <a:latin typeface="BakerSignet BT"/>
              </a:rPr>
              <a:t>bunların</a:t>
            </a:r>
            <a:r>
              <a:rPr lang="en-US" sz="1800" dirty="0">
                <a:latin typeface="BakerSignet BT"/>
              </a:rPr>
              <a:t> </a:t>
            </a:r>
            <a:r>
              <a:rPr lang="en-US" sz="1800" dirty="0" err="1">
                <a:latin typeface="BakerSignet BT"/>
              </a:rPr>
              <a:t>bir</a:t>
            </a:r>
            <a:r>
              <a:rPr lang="en-US" sz="1800" dirty="0">
                <a:latin typeface="BakerSignet BT"/>
              </a:rPr>
              <a:t> </a:t>
            </a:r>
            <a:r>
              <a:rPr lang="en-US" sz="1800" dirty="0" err="1">
                <a:latin typeface="BakerSignet BT"/>
              </a:rPr>
              <a:t>enerjiye</a:t>
            </a:r>
            <a:r>
              <a:rPr lang="en-US" sz="1800" dirty="0">
                <a:latin typeface="BakerSignet BT"/>
              </a:rPr>
              <a:t> </a:t>
            </a:r>
            <a:r>
              <a:rPr lang="en-US" sz="1800" dirty="0" err="1">
                <a:latin typeface="BakerSignet BT"/>
              </a:rPr>
              <a:t>sahip</a:t>
            </a:r>
            <a:r>
              <a:rPr lang="en-US" sz="1800" dirty="0">
                <a:latin typeface="BakerSignet BT"/>
              </a:rPr>
              <a:t> </a:t>
            </a:r>
            <a:r>
              <a:rPr lang="en-US" sz="1800" dirty="0" err="1">
                <a:latin typeface="BakerSignet BT"/>
              </a:rPr>
              <a:t>olduğu</a:t>
            </a:r>
            <a:r>
              <a:rPr lang="en-US" sz="1800" dirty="0">
                <a:latin typeface="BakerSignet BT"/>
              </a:rPr>
              <a:t> </a:t>
            </a:r>
            <a:r>
              <a:rPr lang="en-US" sz="1800" dirty="0" err="1">
                <a:latin typeface="BakerSignet BT"/>
              </a:rPr>
              <a:t>söylenir</a:t>
            </a:r>
            <a:r>
              <a:rPr lang="en-US" sz="1800" dirty="0">
                <a:latin typeface="BakerSignet BT"/>
              </a:rPr>
              <a:t>. </a:t>
            </a:r>
            <a:r>
              <a:rPr lang="en-US" sz="1800" dirty="0" err="1">
                <a:latin typeface="BakerSignet BT"/>
              </a:rPr>
              <a:t>Isıtılmış</a:t>
            </a:r>
            <a:r>
              <a:rPr lang="en-US" sz="1800" dirty="0">
                <a:latin typeface="BakerSignet BT"/>
              </a:rPr>
              <a:t> </a:t>
            </a:r>
            <a:r>
              <a:rPr lang="en-US" sz="1800" dirty="0" err="1">
                <a:latin typeface="BakerSignet BT"/>
              </a:rPr>
              <a:t>buharda</a:t>
            </a:r>
            <a:r>
              <a:rPr lang="en-US" sz="1800" dirty="0">
                <a:latin typeface="BakerSignet BT"/>
              </a:rPr>
              <a:t> </a:t>
            </a:r>
            <a:r>
              <a:rPr lang="en-US" sz="1800" dirty="0" err="1">
                <a:latin typeface="BakerSignet BT"/>
              </a:rPr>
              <a:t>enerji</a:t>
            </a:r>
            <a:r>
              <a:rPr lang="en-US" sz="1800" dirty="0">
                <a:latin typeface="BakerSignet BT"/>
              </a:rPr>
              <a:t> </a:t>
            </a:r>
            <a:r>
              <a:rPr lang="en-US" sz="1800" dirty="0" err="1">
                <a:latin typeface="BakerSignet BT"/>
              </a:rPr>
              <a:t>vardır</a:t>
            </a:r>
            <a:r>
              <a:rPr lang="en-US" sz="1800" dirty="0">
                <a:latin typeface="BakerSignet BT"/>
              </a:rPr>
              <a:t>, </a:t>
            </a:r>
            <a:r>
              <a:rPr lang="en-US" sz="1800" dirty="0" err="1">
                <a:latin typeface="BakerSignet BT"/>
              </a:rPr>
              <a:t>bir</a:t>
            </a:r>
            <a:r>
              <a:rPr lang="en-US" sz="1800" dirty="0">
                <a:latin typeface="BakerSignet BT"/>
              </a:rPr>
              <a:t> </a:t>
            </a:r>
            <a:r>
              <a:rPr lang="en-US" sz="1800" dirty="0" err="1">
                <a:latin typeface="BakerSignet BT"/>
              </a:rPr>
              <a:t>pistonu</a:t>
            </a:r>
            <a:r>
              <a:rPr lang="en-US" sz="1800" dirty="0">
                <a:latin typeface="BakerSignet BT"/>
              </a:rPr>
              <a:t> </a:t>
            </a:r>
            <a:r>
              <a:rPr lang="en-US" sz="1800" dirty="0" err="1">
                <a:latin typeface="BakerSignet BT"/>
              </a:rPr>
              <a:t>hareket</a:t>
            </a:r>
            <a:r>
              <a:rPr lang="en-US" sz="1800" dirty="0">
                <a:latin typeface="BakerSignet BT"/>
              </a:rPr>
              <a:t> </a:t>
            </a:r>
            <a:r>
              <a:rPr lang="en-US" sz="1800" dirty="0" err="1">
                <a:latin typeface="BakerSignet BT"/>
              </a:rPr>
              <a:t>ettirebilir</a:t>
            </a:r>
            <a:r>
              <a:rPr lang="en-US" sz="1800" dirty="0">
                <a:latin typeface="BakerSignet BT"/>
              </a:rPr>
              <a:t>. </a:t>
            </a:r>
            <a:r>
              <a:rPr lang="en-US" sz="1800" dirty="0" err="1">
                <a:latin typeface="BakerSignet BT"/>
              </a:rPr>
              <a:t>Uzamış</a:t>
            </a:r>
            <a:r>
              <a:rPr lang="en-US" sz="1800" dirty="0">
                <a:latin typeface="BakerSignet BT"/>
              </a:rPr>
              <a:t> </a:t>
            </a:r>
            <a:r>
              <a:rPr lang="en-US" sz="1800" dirty="0" err="1">
                <a:latin typeface="BakerSignet BT"/>
              </a:rPr>
              <a:t>bir</a:t>
            </a:r>
            <a:r>
              <a:rPr lang="en-US" sz="1800" dirty="0">
                <a:latin typeface="BakerSignet BT"/>
              </a:rPr>
              <a:t> </a:t>
            </a:r>
            <a:r>
              <a:rPr lang="en-US" sz="1800" dirty="0" err="1">
                <a:latin typeface="BakerSignet BT"/>
              </a:rPr>
              <a:t>yayda</a:t>
            </a:r>
            <a:r>
              <a:rPr lang="en-US" sz="1800" dirty="0">
                <a:latin typeface="BakerSignet BT"/>
              </a:rPr>
              <a:t> </a:t>
            </a:r>
            <a:r>
              <a:rPr lang="en-US" sz="1800" dirty="0" err="1">
                <a:latin typeface="BakerSignet BT"/>
              </a:rPr>
              <a:t>enerji</a:t>
            </a:r>
            <a:r>
              <a:rPr lang="en-US" sz="1800" dirty="0">
                <a:latin typeface="BakerSignet BT"/>
              </a:rPr>
              <a:t> </a:t>
            </a:r>
            <a:r>
              <a:rPr lang="en-US" sz="1800" dirty="0" err="1">
                <a:latin typeface="BakerSignet BT"/>
              </a:rPr>
              <a:t>vardır</a:t>
            </a:r>
            <a:r>
              <a:rPr lang="en-US" sz="1800" dirty="0">
                <a:latin typeface="BakerSignet BT"/>
              </a:rPr>
              <a:t>, </a:t>
            </a:r>
            <a:r>
              <a:rPr lang="en-US" sz="1800" dirty="0" err="1">
                <a:latin typeface="BakerSignet BT"/>
              </a:rPr>
              <a:t>bir</a:t>
            </a:r>
            <a:r>
              <a:rPr lang="en-US" sz="1800" dirty="0">
                <a:latin typeface="BakerSignet BT"/>
              </a:rPr>
              <a:t> </a:t>
            </a:r>
            <a:r>
              <a:rPr lang="en-US" sz="1800" dirty="0" err="1">
                <a:latin typeface="BakerSignet BT"/>
              </a:rPr>
              <a:t>kapıyı</a:t>
            </a:r>
            <a:r>
              <a:rPr lang="en-US" sz="1800" dirty="0">
                <a:latin typeface="BakerSignet BT"/>
              </a:rPr>
              <a:t> </a:t>
            </a:r>
            <a:r>
              <a:rPr lang="en-US" sz="1800" dirty="0" err="1">
                <a:latin typeface="BakerSignet BT"/>
              </a:rPr>
              <a:t>kapatabilir</a:t>
            </a:r>
            <a:r>
              <a:rPr lang="en-US" sz="1800" dirty="0">
                <a:latin typeface="BakerSignet BT"/>
              </a:rPr>
              <a:t>. </a:t>
            </a:r>
            <a:r>
              <a:rPr lang="en-US" sz="1800" dirty="0" err="1">
                <a:latin typeface="BakerSignet BT"/>
              </a:rPr>
              <a:t>Mekanik</a:t>
            </a:r>
            <a:r>
              <a:rPr lang="en-US" sz="1800" dirty="0">
                <a:latin typeface="BakerSignet BT"/>
              </a:rPr>
              <a:t> </a:t>
            </a:r>
            <a:r>
              <a:rPr lang="en-US" sz="1800" dirty="0" err="1">
                <a:latin typeface="BakerSignet BT"/>
              </a:rPr>
              <a:t>enerji</a:t>
            </a:r>
            <a:r>
              <a:rPr lang="en-US" sz="1800" dirty="0">
                <a:latin typeface="BakerSignet BT"/>
              </a:rPr>
              <a:t>; </a:t>
            </a:r>
            <a:r>
              <a:rPr lang="en-US" sz="1800" dirty="0" err="1">
                <a:latin typeface="BakerSignet BT"/>
              </a:rPr>
              <a:t>potansiyel</a:t>
            </a:r>
            <a:r>
              <a:rPr lang="en-US" sz="1800" dirty="0">
                <a:latin typeface="BakerSignet BT"/>
              </a:rPr>
              <a:t> </a:t>
            </a:r>
            <a:r>
              <a:rPr lang="en-US" sz="1800" dirty="0" err="1">
                <a:latin typeface="BakerSignet BT"/>
              </a:rPr>
              <a:t>ve</a:t>
            </a:r>
            <a:r>
              <a:rPr lang="en-US" sz="1800" dirty="0">
                <a:latin typeface="BakerSignet BT"/>
              </a:rPr>
              <a:t> </a:t>
            </a:r>
            <a:r>
              <a:rPr lang="en-US" sz="1800" dirty="0" err="1">
                <a:latin typeface="BakerSignet BT"/>
              </a:rPr>
              <a:t>kinetik</a:t>
            </a:r>
            <a:r>
              <a:rPr lang="en-US" sz="1800" dirty="0">
                <a:latin typeface="BakerSignet BT"/>
              </a:rPr>
              <a:t> </a:t>
            </a:r>
            <a:r>
              <a:rPr lang="en-US" sz="1800" dirty="0" err="1">
                <a:latin typeface="BakerSignet BT"/>
              </a:rPr>
              <a:t>enerji</a:t>
            </a:r>
            <a:r>
              <a:rPr lang="en-US" sz="1800" dirty="0">
                <a:latin typeface="BakerSignet BT"/>
              </a:rPr>
              <a:t> </a:t>
            </a:r>
            <a:r>
              <a:rPr lang="en-US" sz="1800" dirty="0" err="1">
                <a:latin typeface="BakerSignet BT"/>
              </a:rPr>
              <a:t>olmak</a:t>
            </a:r>
            <a:r>
              <a:rPr lang="en-US" sz="1800" dirty="0">
                <a:latin typeface="BakerSignet BT"/>
              </a:rPr>
              <a:t> </a:t>
            </a:r>
            <a:r>
              <a:rPr lang="en-US" sz="1800" dirty="0" err="1">
                <a:latin typeface="BakerSignet BT"/>
              </a:rPr>
              <a:t>üzere</a:t>
            </a:r>
            <a:r>
              <a:rPr lang="en-US" sz="1800" dirty="0">
                <a:latin typeface="BakerSignet BT"/>
              </a:rPr>
              <a:t> </a:t>
            </a:r>
            <a:r>
              <a:rPr lang="en-US" sz="1800" dirty="0" err="1">
                <a:latin typeface="BakerSignet BT"/>
              </a:rPr>
              <a:t>ikiye</a:t>
            </a:r>
            <a:r>
              <a:rPr lang="en-US" sz="1800" dirty="0">
                <a:latin typeface="BakerSignet BT"/>
              </a:rPr>
              <a:t> </a:t>
            </a:r>
            <a:r>
              <a:rPr lang="en-US" sz="1800" dirty="0" err="1">
                <a:latin typeface="BakerSignet BT"/>
              </a:rPr>
              <a:t>ayrılır</a:t>
            </a:r>
            <a:r>
              <a:rPr lang="en-US" sz="1800" dirty="0">
                <a:latin typeface="BakerSignet BT"/>
              </a:rPr>
              <a:t>. </a:t>
            </a:r>
            <a:r>
              <a:rPr lang="en-US" sz="1800" dirty="0" err="1">
                <a:latin typeface="BakerSignet BT"/>
              </a:rPr>
              <a:t>Potansiyel</a:t>
            </a:r>
            <a:r>
              <a:rPr lang="en-US" sz="1800" dirty="0">
                <a:latin typeface="BakerSignet BT"/>
              </a:rPr>
              <a:t> </a:t>
            </a:r>
            <a:r>
              <a:rPr lang="en-US" sz="1800" dirty="0" err="1">
                <a:latin typeface="BakerSignet BT"/>
              </a:rPr>
              <a:t>enerji</a:t>
            </a:r>
            <a:r>
              <a:rPr lang="en-US" sz="1800" dirty="0">
                <a:latin typeface="BakerSignet BT"/>
              </a:rPr>
              <a:t>, </a:t>
            </a:r>
            <a:r>
              <a:rPr lang="en-US" sz="1800" dirty="0" err="1">
                <a:latin typeface="BakerSignet BT"/>
              </a:rPr>
              <a:t>cisimlerin</a:t>
            </a:r>
            <a:r>
              <a:rPr lang="en-US" sz="1800" dirty="0">
                <a:latin typeface="BakerSignet BT"/>
              </a:rPr>
              <a:t> </a:t>
            </a:r>
            <a:r>
              <a:rPr lang="en-US" sz="1800" dirty="0" err="1">
                <a:latin typeface="BakerSignet BT"/>
              </a:rPr>
              <a:t>konumları</a:t>
            </a:r>
            <a:r>
              <a:rPr lang="en-US" sz="1800" dirty="0">
                <a:latin typeface="BakerSignet BT"/>
              </a:rPr>
              <a:t> </a:t>
            </a:r>
            <a:r>
              <a:rPr lang="en-US" sz="1800" dirty="0" err="1">
                <a:latin typeface="BakerSignet BT"/>
              </a:rPr>
              <a:t>nedeniyle</a:t>
            </a:r>
            <a:r>
              <a:rPr lang="en-US" sz="1800" dirty="0">
                <a:latin typeface="BakerSignet BT"/>
              </a:rPr>
              <a:t> </a:t>
            </a:r>
            <a:r>
              <a:rPr lang="en-US" sz="1800" dirty="0" err="1">
                <a:latin typeface="BakerSignet BT"/>
              </a:rPr>
              <a:t>sahip</a:t>
            </a:r>
            <a:r>
              <a:rPr lang="en-US" sz="1800" dirty="0">
                <a:latin typeface="BakerSignet BT"/>
              </a:rPr>
              <a:t> </a:t>
            </a:r>
            <a:r>
              <a:rPr lang="en-US" sz="1800" dirty="0" err="1">
                <a:latin typeface="BakerSignet BT"/>
              </a:rPr>
              <a:t>olduğu</a:t>
            </a:r>
            <a:r>
              <a:rPr lang="en-US" sz="1800" dirty="0">
                <a:latin typeface="BakerSignet BT"/>
              </a:rPr>
              <a:t> </a:t>
            </a:r>
            <a:r>
              <a:rPr lang="en-US" sz="1800" dirty="0" err="1">
                <a:latin typeface="BakerSignet BT"/>
              </a:rPr>
              <a:t>enerjidir</a:t>
            </a:r>
            <a:r>
              <a:rPr lang="en-US" sz="1800" dirty="0">
                <a:latin typeface="BakerSignet BT"/>
              </a:rPr>
              <a:t>. </a:t>
            </a:r>
            <a:r>
              <a:rPr lang="en-US" sz="1800" dirty="0" err="1">
                <a:latin typeface="BakerSignet BT"/>
              </a:rPr>
              <a:t>Kinetik</a:t>
            </a:r>
            <a:r>
              <a:rPr lang="en-US" sz="1800" dirty="0">
                <a:latin typeface="BakerSignet BT"/>
              </a:rPr>
              <a:t> </a:t>
            </a:r>
            <a:r>
              <a:rPr lang="en-US" sz="1800" dirty="0" err="1">
                <a:latin typeface="BakerSignet BT"/>
              </a:rPr>
              <a:t>enerji</a:t>
            </a:r>
            <a:r>
              <a:rPr lang="en-US" sz="1800" dirty="0">
                <a:latin typeface="BakerSignet BT"/>
              </a:rPr>
              <a:t> </a:t>
            </a:r>
            <a:r>
              <a:rPr lang="en-US" sz="1800" dirty="0" err="1">
                <a:latin typeface="BakerSignet BT"/>
              </a:rPr>
              <a:t>ise</a:t>
            </a:r>
            <a:r>
              <a:rPr lang="en-US" sz="1800" dirty="0">
                <a:latin typeface="BakerSignet BT"/>
              </a:rPr>
              <a:t> </a:t>
            </a:r>
            <a:r>
              <a:rPr lang="en-US" sz="1800" dirty="0" err="1">
                <a:latin typeface="BakerSignet BT"/>
              </a:rPr>
              <a:t>hareket</a:t>
            </a:r>
            <a:r>
              <a:rPr lang="en-US" sz="1800" dirty="0">
                <a:latin typeface="BakerSignet BT"/>
              </a:rPr>
              <a:t> </a:t>
            </a:r>
            <a:r>
              <a:rPr lang="en-US" sz="1800" dirty="0" err="1">
                <a:latin typeface="BakerSignet BT"/>
              </a:rPr>
              <a:t>halindeki</a:t>
            </a:r>
            <a:r>
              <a:rPr lang="en-US" sz="1800" dirty="0">
                <a:latin typeface="BakerSignet BT"/>
              </a:rPr>
              <a:t> </a:t>
            </a:r>
            <a:r>
              <a:rPr lang="en-US" sz="1800" dirty="0" err="1">
                <a:latin typeface="BakerSignet BT"/>
              </a:rPr>
              <a:t>cisimlerin</a:t>
            </a:r>
            <a:r>
              <a:rPr lang="en-US" sz="1800" dirty="0">
                <a:latin typeface="BakerSignet BT"/>
              </a:rPr>
              <a:t> </a:t>
            </a:r>
            <a:r>
              <a:rPr lang="en-US" sz="1800" dirty="0" err="1">
                <a:latin typeface="BakerSignet BT"/>
              </a:rPr>
              <a:t>sahip</a:t>
            </a:r>
            <a:r>
              <a:rPr lang="en-US" sz="1800" dirty="0">
                <a:latin typeface="BakerSignet BT"/>
              </a:rPr>
              <a:t> </a:t>
            </a:r>
            <a:r>
              <a:rPr lang="en-US" sz="1800" dirty="0" err="1">
                <a:latin typeface="BakerSignet BT"/>
              </a:rPr>
              <a:t>olduğu</a:t>
            </a:r>
            <a:r>
              <a:rPr lang="en-US" sz="1800" dirty="0">
                <a:latin typeface="BakerSignet BT"/>
              </a:rPr>
              <a:t> </a:t>
            </a:r>
            <a:r>
              <a:rPr lang="en-US" sz="1800" dirty="0" err="1">
                <a:latin typeface="BakerSignet BT"/>
              </a:rPr>
              <a:t>enerjidir</a:t>
            </a:r>
            <a:r>
              <a:rPr lang="en-US" sz="1800" dirty="0">
                <a:latin typeface="BakerSignet BT"/>
              </a:rPr>
              <a:t>.</a:t>
            </a:r>
            <a:endParaRPr lang="tr-TR" sz="1800" dirty="0">
              <a:latin typeface="BakerSignet BT"/>
            </a:endParaRPr>
          </a:p>
          <a:p>
            <a:pPr algn="just"/>
            <a:r>
              <a:rPr lang="en-US" sz="1800" dirty="0" err="1">
                <a:latin typeface="BakerSignet BT"/>
              </a:rPr>
              <a:t>İş</a:t>
            </a:r>
            <a:r>
              <a:rPr lang="en-US" sz="1800" dirty="0">
                <a:latin typeface="BakerSignet BT"/>
              </a:rPr>
              <a:t> </a:t>
            </a:r>
            <a:r>
              <a:rPr lang="en-US" sz="1800" dirty="0" err="1">
                <a:latin typeface="BakerSignet BT"/>
              </a:rPr>
              <a:t>yapmak</a:t>
            </a:r>
            <a:r>
              <a:rPr lang="en-US" sz="1800" dirty="0">
                <a:latin typeface="BakerSignet BT"/>
              </a:rPr>
              <a:t> </a:t>
            </a:r>
            <a:r>
              <a:rPr lang="en-US" sz="1800" dirty="0" err="1">
                <a:latin typeface="BakerSignet BT"/>
              </a:rPr>
              <a:t>kadar</a:t>
            </a:r>
            <a:r>
              <a:rPr lang="en-US" sz="1800" dirty="0">
                <a:latin typeface="BakerSignet BT"/>
              </a:rPr>
              <a:t>, o </a:t>
            </a:r>
            <a:r>
              <a:rPr lang="en-US" sz="1800" dirty="0" err="1">
                <a:latin typeface="BakerSignet BT"/>
              </a:rPr>
              <a:t>işi</a:t>
            </a:r>
            <a:r>
              <a:rPr lang="en-US" sz="1800" dirty="0">
                <a:latin typeface="BakerSignet BT"/>
              </a:rPr>
              <a:t> </a:t>
            </a:r>
            <a:r>
              <a:rPr lang="en-US" sz="1800" dirty="0" err="1">
                <a:latin typeface="BakerSignet BT"/>
              </a:rPr>
              <a:t>kısa</a:t>
            </a:r>
            <a:r>
              <a:rPr lang="en-US" sz="1800" dirty="0">
                <a:latin typeface="BakerSignet BT"/>
              </a:rPr>
              <a:t> </a:t>
            </a:r>
            <a:r>
              <a:rPr lang="en-US" sz="1800" dirty="0" err="1">
                <a:latin typeface="BakerSignet BT"/>
              </a:rPr>
              <a:t>zaman</a:t>
            </a:r>
            <a:r>
              <a:rPr lang="en-US" sz="1800" dirty="0">
                <a:latin typeface="BakerSignet BT"/>
              </a:rPr>
              <a:t> </a:t>
            </a:r>
            <a:r>
              <a:rPr lang="en-US" sz="1800" dirty="0" err="1">
                <a:latin typeface="BakerSignet BT"/>
              </a:rPr>
              <a:t>içerisinde</a:t>
            </a:r>
            <a:r>
              <a:rPr lang="en-US" sz="1800" dirty="0">
                <a:latin typeface="BakerSignet BT"/>
              </a:rPr>
              <a:t> </a:t>
            </a:r>
            <a:r>
              <a:rPr lang="en-US" sz="1800" dirty="0" err="1">
                <a:latin typeface="BakerSignet BT"/>
              </a:rPr>
              <a:t>yapmakta</a:t>
            </a:r>
            <a:r>
              <a:rPr lang="en-US" sz="1800" dirty="0">
                <a:latin typeface="BakerSignet BT"/>
              </a:rPr>
              <a:t> </a:t>
            </a:r>
            <a:r>
              <a:rPr lang="en-US" sz="1800" dirty="0" err="1">
                <a:latin typeface="BakerSignet BT"/>
              </a:rPr>
              <a:t>önemlidir</a:t>
            </a:r>
            <a:r>
              <a:rPr lang="en-US" sz="1800" dirty="0">
                <a:latin typeface="BakerSignet BT"/>
              </a:rPr>
              <a:t>. </a:t>
            </a:r>
            <a:r>
              <a:rPr lang="en-US" sz="1800" dirty="0" err="1">
                <a:latin typeface="BakerSignet BT"/>
              </a:rPr>
              <a:t>Güç</a:t>
            </a:r>
            <a:r>
              <a:rPr lang="en-US" sz="1800" dirty="0">
                <a:latin typeface="BakerSignet BT"/>
              </a:rPr>
              <a:t>, </a:t>
            </a:r>
            <a:r>
              <a:rPr lang="en-US" sz="1800" dirty="0" err="1">
                <a:latin typeface="BakerSignet BT"/>
              </a:rPr>
              <a:t>bu</a:t>
            </a:r>
            <a:r>
              <a:rPr lang="en-US" sz="1800" dirty="0">
                <a:latin typeface="BakerSignet BT"/>
              </a:rPr>
              <a:t> </a:t>
            </a:r>
            <a:r>
              <a:rPr lang="en-US" sz="1800" dirty="0" err="1">
                <a:latin typeface="BakerSignet BT"/>
              </a:rPr>
              <a:t>nedenle</a:t>
            </a:r>
            <a:r>
              <a:rPr lang="en-US" sz="1800" dirty="0">
                <a:latin typeface="BakerSignet BT"/>
              </a:rPr>
              <a:t> </a:t>
            </a:r>
            <a:r>
              <a:rPr lang="en-US" sz="1800" dirty="0" err="1">
                <a:latin typeface="BakerSignet BT"/>
              </a:rPr>
              <a:t>tanımlanır</a:t>
            </a:r>
            <a:r>
              <a:rPr lang="en-US" sz="1800" dirty="0">
                <a:latin typeface="BakerSignet BT"/>
              </a:rPr>
              <a:t>. </a:t>
            </a:r>
            <a:r>
              <a:rPr lang="en-US" sz="1800" dirty="0" err="1">
                <a:latin typeface="BakerSignet BT"/>
              </a:rPr>
              <a:t>Birim</a:t>
            </a:r>
            <a:r>
              <a:rPr lang="en-US" sz="1800" dirty="0">
                <a:latin typeface="BakerSignet BT"/>
              </a:rPr>
              <a:t> </a:t>
            </a:r>
            <a:r>
              <a:rPr lang="en-US" sz="1800" dirty="0" err="1">
                <a:latin typeface="BakerSignet BT"/>
              </a:rPr>
              <a:t>zamanda</a:t>
            </a:r>
            <a:r>
              <a:rPr lang="en-US" sz="1800" dirty="0">
                <a:latin typeface="BakerSignet BT"/>
              </a:rPr>
              <a:t> </a:t>
            </a:r>
            <a:r>
              <a:rPr lang="en-US" sz="1800" dirty="0" err="1">
                <a:latin typeface="BakerSignet BT"/>
              </a:rPr>
              <a:t>yapılan</a:t>
            </a:r>
            <a:r>
              <a:rPr lang="en-US" sz="1800" dirty="0">
                <a:latin typeface="BakerSignet BT"/>
              </a:rPr>
              <a:t> </a:t>
            </a:r>
            <a:r>
              <a:rPr lang="en-US" sz="1800" dirty="0" err="1">
                <a:latin typeface="BakerSignet BT"/>
              </a:rPr>
              <a:t>iş</a:t>
            </a:r>
            <a:r>
              <a:rPr lang="en-US" sz="1800" dirty="0">
                <a:latin typeface="BakerSignet BT"/>
              </a:rPr>
              <a:t> </a:t>
            </a:r>
            <a:r>
              <a:rPr lang="en-US" sz="1800" dirty="0" err="1">
                <a:latin typeface="BakerSignet BT"/>
              </a:rPr>
              <a:t>miktarına</a:t>
            </a:r>
            <a:r>
              <a:rPr lang="en-US" sz="1800" dirty="0">
                <a:latin typeface="BakerSignet BT"/>
              </a:rPr>
              <a:t> </a:t>
            </a:r>
            <a:r>
              <a:rPr lang="en-US" sz="1800" dirty="0" err="1">
                <a:latin typeface="BakerSignet BT"/>
              </a:rPr>
              <a:t>güç</a:t>
            </a:r>
            <a:r>
              <a:rPr lang="en-US" sz="1800" dirty="0">
                <a:latin typeface="BakerSignet BT"/>
              </a:rPr>
              <a:t> </a:t>
            </a:r>
            <a:r>
              <a:rPr lang="en-US" sz="1800" dirty="0" err="1">
                <a:latin typeface="BakerSignet BT"/>
              </a:rPr>
              <a:t>denir</a:t>
            </a:r>
            <a:r>
              <a:rPr lang="en-US" sz="1800" dirty="0">
                <a:latin typeface="BakerSignet BT"/>
              </a:rPr>
              <a:t>. </a:t>
            </a:r>
            <a:r>
              <a:rPr lang="en-US" sz="1800" dirty="0" err="1">
                <a:latin typeface="BakerSignet BT"/>
              </a:rPr>
              <a:t>Başka</a:t>
            </a:r>
            <a:r>
              <a:rPr lang="en-US" sz="1800" dirty="0">
                <a:latin typeface="BakerSignet BT"/>
              </a:rPr>
              <a:t> </a:t>
            </a:r>
            <a:r>
              <a:rPr lang="en-US" sz="1800" dirty="0" err="1">
                <a:latin typeface="BakerSignet BT"/>
              </a:rPr>
              <a:t>bir</a:t>
            </a:r>
            <a:r>
              <a:rPr lang="en-US" sz="1800" dirty="0">
                <a:latin typeface="BakerSignet BT"/>
              </a:rPr>
              <a:t> </a:t>
            </a:r>
            <a:r>
              <a:rPr lang="en-US" sz="1800" dirty="0" err="1">
                <a:latin typeface="BakerSignet BT"/>
              </a:rPr>
              <a:t>ifadeyle</a:t>
            </a:r>
            <a:r>
              <a:rPr lang="en-US" sz="1800" dirty="0">
                <a:latin typeface="BakerSignet BT"/>
              </a:rPr>
              <a:t> </a:t>
            </a:r>
            <a:r>
              <a:rPr lang="en-US" sz="1800" dirty="0" err="1">
                <a:latin typeface="BakerSignet BT"/>
              </a:rPr>
              <a:t>güç</a:t>
            </a:r>
            <a:r>
              <a:rPr lang="en-US" sz="1800" dirty="0">
                <a:latin typeface="BakerSignet BT"/>
              </a:rPr>
              <a:t>, </a:t>
            </a:r>
            <a:r>
              <a:rPr lang="en-US" sz="1800" dirty="0" err="1">
                <a:latin typeface="BakerSignet BT"/>
              </a:rPr>
              <a:t>iş</a:t>
            </a:r>
            <a:r>
              <a:rPr lang="en-US" sz="1800" dirty="0">
                <a:latin typeface="BakerSignet BT"/>
              </a:rPr>
              <a:t> </a:t>
            </a:r>
            <a:r>
              <a:rPr lang="en-US" sz="1800" dirty="0" err="1">
                <a:latin typeface="BakerSignet BT"/>
              </a:rPr>
              <a:t>yapma</a:t>
            </a:r>
            <a:r>
              <a:rPr lang="en-US" sz="1800" dirty="0">
                <a:latin typeface="BakerSignet BT"/>
              </a:rPr>
              <a:t> </a:t>
            </a:r>
            <a:r>
              <a:rPr lang="en-US" sz="1800" dirty="0" err="1">
                <a:latin typeface="BakerSignet BT"/>
              </a:rPr>
              <a:t>hızı</a:t>
            </a:r>
            <a:r>
              <a:rPr lang="en-US" sz="1800" dirty="0">
                <a:latin typeface="BakerSignet BT"/>
              </a:rPr>
              <a:t> </a:t>
            </a:r>
            <a:r>
              <a:rPr lang="en-US" sz="1800" dirty="0" err="1">
                <a:latin typeface="BakerSignet BT"/>
              </a:rPr>
              <a:t>olarakta</a:t>
            </a:r>
            <a:r>
              <a:rPr lang="en-US" sz="1800" dirty="0">
                <a:latin typeface="BakerSignet BT"/>
              </a:rPr>
              <a:t> </a:t>
            </a:r>
            <a:r>
              <a:rPr lang="en-US" sz="1800" dirty="0" err="1">
                <a:latin typeface="BakerSignet BT"/>
              </a:rPr>
              <a:t>tanımlanabilir</a:t>
            </a:r>
            <a:r>
              <a:rPr lang="en-US" sz="1800" dirty="0">
                <a:latin typeface="BakerSignet BT"/>
              </a:rPr>
              <a:t>.</a:t>
            </a:r>
            <a:endParaRPr lang="tr-TR" sz="1800" dirty="0">
              <a:latin typeface="BakerSignet BT"/>
            </a:endParaRPr>
          </a:p>
          <a:p>
            <a:endParaRPr lang="tr-TR"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algn="l"/>
            <a:r>
              <a:rPr lang="tr-TR" sz="4000" dirty="0"/>
              <a:t>13.</a:t>
            </a:r>
            <a:r>
              <a:rPr lang="tr-TR" sz="4000" baseline="0" dirty="0"/>
              <a:t> Elektrik Enerjisi ve Gücü</a:t>
            </a:r>
            <a:endParaRPr lang="tr-TR" sz="4000" dirty="0"/>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3" cstate="print"/>
          <a:stretch>
            <a:fillRect/>
          </a:stretch>
        </p:blipFill>
        <p:spPr>
          <a:xfrm>
            <a:off x="7572396" y="285728"/>
            <a:ext cx="1055103" cy="1125714"/>
          </a:xfrm>
          <a:prstGeom prst="rect">
            <a:avLst/>
          </a:prstGeom>
        </p:spPr>
      </p:pic>
      <p:pic>
        <p:nvPicPr>
          <p:cNvPr id="27650" name="Picture 2"/>
          <p:cNvPicPr>
            <a:picLocks noGrp="1" noChangeAspect="1" noChangeArrowheads="1"/>
          </p:cNvPicPr>
          <p:nvPr>
            <p:ph idx="1"/>
          </p:nvPr>
        </p:nvPicPr>
        <p:blipFill>
          <a:blip r:embed="rId4"/>
          <a:srcRect/>
          <a:stretch>
            <a:fillRect/>
          </a:stretch>
        </p:blipFill>
        <p:spPr bwMode="auto">
          <a:xfrm>
            <a:off x="0" y="2214554"/>
            <a:ext cx="8229600" cy="1572620"/>
          </a:xfrm>
          <a:prstGeom prst="rect">
            <a:avLst/>
          </a:prstGeom>
          <a:noFill/>
          <a:ln w="9525">
            <a:noFill/>
            <a:miter lim="800000"/>
            <a:headEnd/>
            <a:tailEnd/>
          </a:ln>
          <a:effec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algn="l"/>
            <a:r>
              <a:rPr lang="tr-TR" sz="4000" dirty="0"/>
              <a:t>13.</a:t>
            </a:r>
            <a:r>
              <a:rPr lang="tr-TR" sz="4000" baseline="0" dirty="0"/>
              <a:t> Elektrik Enerjisi ve Gücü</a:t>
            </a:r>
            <a:endParaRPr lang="tr-TR" sz="4000" dirty="0"/>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3" cstate="print"/>
          <a:stretch>
            <a:fillRect/>
          </a:stretch>
        </p:blipFill>
        <p:spPr>
          <a:xfrm>
            <a:off x="7572396" y="285728"/>
            <a:ext cx="1055103" cy="1125714"/>
          </a:xfrm>
          <a:prstGeom prst="rect">
            <a:avLst/>
          </a:prstGeom>
        </p:spPr>
      </p:pic>
      <p:sp>
        <p:nvSpPr>
          <p:cNvPr id="5" name="4 İçerik Yer Tutucusu"/>
          <p:cNvSpPr>
            <a:spLocks noGrp="1"/>
          </p:cNvSpPr>
          <p:nvPr>
            <p:ph idx="1"/>
          </p:nvPr>
        </p:nvSpPr>
        <p:spPr>
          <a:xfrm>
            <a:off x="457200" y="1668360"/>
            <a:ext cx="8229600" cy="2149679"/>
          </a:xfrm>
        </p:spPr>
        <p:txBody>
          <a:bodyPr>
            <a:normAutofit/>
          </a:bodyPr>
          <a:lstStyle/>
          <a:p>
            <a:pPr algn="just"/>
            <a:r>
              <a:rPr lang="en-US" sz="1800" dirty="0" err="1">
                <a:latin typeface="BakerSignet BT"/>
              </a:rPr>
              <a:t>Şekil</a:t>
            </a:r>
            <a:r>
              <a:rPr lang="en-US" sz="1800" dirty="0">
                <a:latin typeface="BakerSignet BT"/>
              </a:rPr>
              <a:t> 1.13'te </a:t>
            </a:r>
            <a:r>
              <a:rPr lang="en-US" sz="1800" dirty="0" err="1">
                <a:latin typeface="BakerSignet BT"/>
              </a:rPr>
              <a:t>verilen</a:t>
            </a:r>
            <a:r>
              <a:rPr lang="en-US" sz="1800" dirty="0">
                <a:latin typeface="BakerSignet BT"/>
              </a:rPr>
              <a:t> </a:t>
            </a:r>
            <a:r>
              <a:rPr lang="en-US" sz="1800" dirty="0" err="1">
                <a:latin typeface="BakerSignet BT"/>
              </a:rPr>
              <a:t>basit</a:t>
            </a:r>
            <a:r>
              <a:rPr lang="en-US" sz="1800" dirty="0">
                <a:latin typeface="BakerSignet BT"/>
              </a:rPr>
              <a:t> </a:t>
            </a:r>
            <a:r>
              <a:rPr lang="en-US" sz="1800" dirty="0" err="1">
                <a:latin typeface="BakerSignet BT"/>
              </a:rPr>
              <a:t>bir</a:t>
            </a:r>
            <a:r>
              <a:rPr lang="en-US" sz="1800" dirty="0">
                <a:latin typeface="BakerSignet BT"/>
              </a:rPr>
              <a:t> </a:t>
            </a:r>
            <a:r>
              <a:rPr lang="en-US" sz="1800" dirty="0" err="1">
                <a:latin typeface="BakerSignet BT"/>
              </a:rPr>
              <a:t>elektrik</a:t>
            </a:r>
            <a:r>
              <a:rPr lang="en-US" sz="1800" dirty="0">
                <a:latin typeface="BakerSignet BT"/>
              </a:rPr>
              <a:t> </a:t>
            </a:r>
            <a:r>
              <a:rPr lang="en-US" sz="1800" dirty="0" err="1">
                <a:latin typeface="BakerSignet BT"/>
              </a:rPr>
              <a:t>devresini</a:t>
            </a:r>
            <a:r>
              <a:rPr lang="en-US" sz="1800" dirty="0">
                <a:latin typeface="BakerSignet BT"/>
              </a:rPr>
              <a:t> </a:t>
            </a:r>
            <a:r>
              <a:rPr lang="en-US" sz="1800" dirty="0" err="1">
                <a:latin typeface="BakerSignet BT"/>
              </a:rPr>
              <a:t>düşünelim</a:t>
            </a:r>
            <a:r>
              <a:rPr lang="en-US" sz="1800" dirty="0">
                <a:latin typeface="BakerSignet BT"/>
              </a:rPr>
              <a:t>. </a:t>
            </a:r>
            <a:r>
              <a:rPr lang="en-US" sz="1800" dirty="0" err="1">
                <a:latin typeface="BakerSignet BT"/>
              </a:rPr>
              <a:t>Burada</a:t>
            </a:r>
            <a:r>
              <a:rPr lang="en-US" sz="1800" dirty="0">
                <a:latin typeface="BakerSignet BT"/>
              </a:rPr>
              <a:t>, R </a:t>
            </a:r>
            <a:r>
              <a:rPr lang="en-US" sz="1800" dirty="0" err="1">
                <a:latin typeface="BakerSignet BT"/>
              </a:rPr>
              <a:t>direnci</a:t>
            </a:r>
            <a:r>
              <a:rPr lang="en-US" sz="1800" dirty="0">
                <a:latin typeface="BakerSignet BT"/>
              </a:rPr>
              <a:t> </a:t>
            </a:r>
            <a:r>
              <a:rPr lang="en-US" sz="1800" dirty="0" err="1">
                <a:latin typeface="BakerSignet BT"/>
              </a:rPr>
              <a:t>bir</a:t>
            </a:r>
            <a:r>
              <a:rPr lang="en-US" sz="1800" dirty="0">
                <a:latin typeface="BakerSignet BT"/>
              </a:rPr>
              <a:t> </a:t>
            </a:r>
            <a:r>
              <a:rPr lang="en-US" sz="1800" dirty="0" err="1">
                <a:latin typeface="BakerSignet BT"/>
              </a:rPr>
              <a:t>üretece</a:t>
            </a:r>
            <a:r>
              <a:rPr lang="en-US" sz="1800" dirty="0">
                <a:latin typeface="BakerSignet BT"/>
              </a:rPr>
              <a:t> </a:t>
            </a:r>
            <a:r>
              <a:rPr lang="en-US" sz="1800" dirty="0" err="1">
                <a:latin typeface="BakerSignet BT"/>
              </a:rPr>
              <a:t>bağlanmıştır</a:t>
            </a:r>
            <a:r>
              <a:rPr lang="en-US" sz="1800" dirty="0">
                <a:latin typeface="BakerSignet BT"/>
              </a:rPr>
              <a:t>. Bu </a:t>
            </a:r>
            <a:r>
              <a:rPr lang="en-US" sz="1800" dirty="0" err="1">
                <a:latin typeface="BakerSignet BT"/>
              </a:rPr>
              <a:t>devrede</a:t>
            </a:r>
            <a:r>
              <a:rPr lang="en-US" sz="1800" dirty="0">
                <a:latin typeface="BakerSignet BT"/>
              </a:rPr>
              <a:t>, A </a:t>
            </a:r>
            <a:r>
              <a:rPr lang="en-US" sz="1800" dirty="0" err="1">
                <a:latin typeface="BakerSignet BT"/>
              </a:rPr>
              <a:t>noktasından</a:t>
            </a:r>
            <a:r>
              <a:rPr lang="en-US" sz="1800" dirty="0">
                <a:latin typeface="BakerSignet BT"/>
              </a:rPr>
              <a:t> </a:t>
            </a:r>
            <a:r>
              <a:rPr lang="en-US" sz="1800" dirty="0" err="1">
                <a:latin typeface="BakerSignet BT"/>
              </a:rPr>
              <a:t>harekete</a:t>
            </a:r>
            <a:r>
              <a:rPr lang="en-US" sz="1800" dirty="0">
                <a:latin typeface="BakerSignet BT"/>
              </a:rPr>
              <a:t> </a:t>
            </a:r>
            <a:r>
              <a:rPr lang="en-US" sz="1800" dirty="0" err="1">
                <a:latin typeface="BakerSignet BT"/>
              </a:rPr>
              <a:t>başlayıp</a:t>
            </a:r>
            <a:r>
              <a:rPr lang="en-US" sz="1800" dirty="0">
                <a:latin typeface="BakerSignet BT"/>
              </a:rPr>
              <a:t> </a:t>
            </a:r>
            <a:r>
              <a:rPr lang="en-US" sz="1800" dirty="0" err="1">
                <a:latin typeface="BakerSignet BT"/>
              </a:rPr>
              <a:t>B'ye</a:t>
            </a:r>
            <a:r>
              <a:rPr lang="en-US" sz="1800" dirty="0">
                <a:latin typeface="BakerSignet BT"/>
              </a:rPr>
              <a:t>, </a:t>
            </a:r>
            <a:r>
              <a:rPr lang="en-US" sz="1800" dirty="0" err="1">
                <a:latin typeface="BakerSignet BT"/>
              </a:rPr>
              <a:t>C'ye</a:t>
            </a:r>
            <a:r>
              <a:rPr lang="en-US" sz="1800" dirty="0">
                <a:latin typeface="BakerSignet BT"/>
              </a:rPr>
              <a:t> </a:t>
            </a:r>
            <a:r>
              <a:rPr lang="en-US" sz="1800" dirty="0" err="1">
                <a:latin typeface="BakerSignet BT"/>
              </a:rPr>
              <a:t>oradan</a:t>
            </a:r>
            <a:r>
              <a:rPr lang="en-US" sz="1800" dirty="0">
                <a:latin typeface="BakerSignet BT"/>
              </a:rPr>
              <a:t> </a:t>
            </a:r>
            <a:r>
              <a:rPr lang="en-US" sz="1800" dirty="0" err="1">
                <a:latin typeface="BakerSignet BT"/>
              </a:rPr>
              <a:t>D'ye</a:t>
            </a:r>
            <a:r>
              <a:rPr lang="en-US" sz="1800" dirty="0">
                <a:latin typeface="BakerSignet BT"/>
              </a:rPr>
              <a:t> </a:t>
            </a:r>
            <a:r>
              <a:rPr lang="en-US" sz="1800" dirty="0" err="1">
                <a:latin typeface="BakerSignet BT"/>
              </a:rPr>
              <a:t>ulaşan</a:t>
            </a:r>
            <a:r>
              <a:rPr lang="en-US" sz="1800" dirty="0">
                <a:latin typeface="BakerSignet BT"/>
              </a:rPr>
              <a:t> </a:t>
            </a:r>
            <a:r>
              <a:rPr lang="en-US" sz="1800" dirty="0" err="1">
                <a:latin typeface="BakerSignet BT"/>
              </a:rPr>
              <a:t>bir</a:t>
            </a:r>
            <a:r>
              <a:rPr lang="en-US" sz="1800" dirty="0">
                <a:latin typeface="BakerSignet BT"/>
              </a:rPr>
              <a:t> </a:t>
            </a:r>
            <a:r>
              <a:rPr lang="tr-TR" sz="1800" dirty="0">
                <a:latin typeface="BakerSignet BT"/>
              </a:rPr>
              <a:t>q</a:t>
            </a:r>
            <a:r>
              <a:rPr lang="en-US" sz="1800" dirty="0">
                <a:latin typeface="BakerSignet BT"/>
              </a:rPr>
              <a:t> </a:t>
            </a:r>
            <a:r>
              <a:rPr lang="en-US" sz="1800" dirty="0" err="1">
                <a:latin typeface="BakerSignet BT"/>
              </a:rPr>
              <a:t>yükü</a:t>
            </a:r>
            <a:r>
              <a:rPr lang="en-US" sz="1800" dirty="0">
                <a:latin typeface="BakerSignet BT"/>
              </a:rPr>
              <a:t> </a:t>
            </a:r>
            <a:r>
              <a:rPr lang="en-US" sz="1800" dirty="0" err="1">
                <a:latin typeface="BakerSignet BT"/>
              </a:rPr>
              <a:t>düşünelim</a:t>
            </a:r>
            <a:r>
              <a:rPr lang="en-US" sz="1800" dirty="0">
                <a:latin typeface="BakerSignet BT"/>
              </a:rPr>
              <a:t>. Bu, </a:t>
            </a:r>
            <a:r>
              <a:rPr lang="tr-TR" sz="1800" dirty="0">
                <a:latin typeface="BakerSignet BT"/>
              </a:rPr>
              <a:t>q </a:t>
            </a:r>
            <a:r>
              <a:rPr lang="en-US" sz="1800" dirty="0" err="1">
                <a:latin typeface="BakerSignet BT"/>
              </a:rPr>
              <a:t>yükünün</a:t>
            </a:r>
            <a:r>
              <a:rPr lang="en-US" sz="1800" dirty="0">
                <a:latin typeface="BakerSignet BT"/>
              </a:rPr>
              <a:t> </a:t>
            </a:r>
            <a:r>
              <a:rPr lang="en-US" sz="1800" dirty="0" err="1">
                <a:latin typeface="BakerSignet BT"/>
              </a:rPr>
              <a:t>enerjisi</a:t>
            </a:r>
            <a:r>
              <a:rPr lang="en-US" sz="1800" dirty="0">
                <a:latin typeface="BakerSignet BT"/>
              </a:rPr>
              <a:t> </a:t>
            </a:r>
            <a:r>
              <a:rPr lang="en-US" sz="1800" dirty="0" err="1">
                <a:latin typeface="BakerSignet BT"/>
              </a:rPr>
              <a:t>B'den</a:t>
            </a:r>
            <a:r>
              <a:rPr lang="en-US" sz="1800" dirty="0">
                <a:latin typeface="BakerSignet BT"/>
              </a:rPr>
              <a:t> </a:t>
            </a:r>
            <a:r>
              <a:rPr lang="en-US" sz="1800" dirty="0" err="1">
                <a:latin typeface="BakerSignet BT"/>
              </a:rPr>
              <a:t>C'ye</a:t>
            </a:r>
            <a:r>
              <a:rPr lang="en-US" sz="1800" dirty="0">
                <a:latin typeface="BakerSignet BT"/>
              </a:rPr>
              <a:t> </a:t>
            </a:r>
            <a:r>
              <a:rPr lang="en-US" sz="1800" dirty="0" err="1">
                <a:latin typeface="BakerSignet BT"/>
              </a:rPr>
              <a:t>geçerken</a:t>
            </a:r>
            <a:r>
              <a:rPr lang="en-US" sz="1800" dirty="0">
                <a:latin typeface="BakerSignet BT"/>
              </a:rPr>
              <a:t>, </a:t>
            </a:r>
            <a:r>
              <a:rPr lang="en-US" sz="1800" dirty="0" err="1">
                <a:latin typeface="BakerSignet BT"/>
              </a:rPr>
              <a:t>direnç</a:t>
            </a:r>
            <a:r>
              <a:rPr lang="en-US" sz="1800" dirty="0">
                <a:latin typeface="BakerSignet BT"/>
              </a:rPr>
              <a:t> (R) </a:t>
            </a:r>
            <a:r>
              <a:rPr lang="en-US" sz="1800" dirty="0" err="1">
                <a:latin typeface="BakerSignet BT"/>
              </a:rPr>
              <a:t>içindeki</a:t>
            </a:r>
            <a:r>
              <a:rPr lang="en-US" sz="1800" dirty="0">
                <a:latin typeface="BakerSignet BT"/>
              </a:rPr>
              <a:t> atom </a:t>
            </a:r>
            <a:r>
              <a:rPr lang="en-US" sz="1800" dirty="0" err="1">
                <a:latin typeface="BakerSignet BT"/>
              </a:rPr>
              <a:t>ve</a:t>
            </a:r>
            <a:r>
              <a:rPr lang="en-US" sz="1800" dirty="0">
                <a:latin typeface="BakerSignet BT"/>
              </a:rPr>
              <a:t> </a:t>
            </a:r>
            <a:r>
              <a:rPr lang="en-US" sz="1800" dirty="0" err="1">
                <a:latin typeface="BakerSignet BT"/>
              </a:rPr>
              <a:t>moleküllerle</a:t>
            </a:r>
            <a:r>
              <a:rPr lang="en-US" sz="1800" dirty="0">
                <a:latin typeface="BakerSignet BT"/>
              </a:rPr>
              <a:t> </a:t>
            </a:r>
            <a:r>
              <a:rPr lang="en-US" sz="1800" dirty="0" err="1">
                <a:latin typeface="BakerSignet BT"/>
              </a:rPr>
              <a:t>çarpışarak</a:t>
            </a:r>
            <a:r>
              <a:rPr lang="en-US" sz="1800" dirty="0">
                <a:latin typeface="BakerSignet BT"/>
              </a:rPr>
              <a:t> </a:t>
            </a:r>
            <a:r>
              <a:rPr lang="en-US" sz="1800" dirty="0" err="1">
                <a:latin typeface="BakerSignet BT"/>
              </a:rPr>
              <a:t>ısı</a:t>
            </a:r>
            <a:r>
              <a:rPr lang="en-US" sz="1800" dirty="0">
                <a:latin typeface="BakerSignet BT"/>
              </a:rPr>
              <a:t> </a:t>
            </a:r>
            <a:r>
              <a:rPr lang="en-US" sz="1800" dirty="0" err="1">
                <a:latin typeface="BakerSignet BT"/>
              </a:rPr>
              <a:t>enerjisine</a:t>
            </a:r>
            <a:r>
              <a:rPr lang="en-US" sz="1800" dirty="0">
                <a:latin typeface="BakerSignet BT"/>
              </a:rPr>
              <a:t> </a:t>
            </a:r>
            <a:r>
              <a:rPr lang="en-US" sz="1800" dirty="0" err="1">
                <a:latin typeface="BakerSignet BT"/>
              </a:rPr>
              <a:t>dönüşür</a:t>
            </a:r>
            <a:r>
              <a:rPr lang="en-US" sz="1800" dirty="0">
                <a:latin typeface="BakerSignet BT"/>
              </a:rPr>
              <a:t>. Bu </a:t>
            </a:r>
            <a:r>
              <a:rPr lang="en-US" sz="1800" dirty="0" err="1">
                <a:latin typeface="BakerSignet BT"/>
              </a:rPr>
              <a:t>devredeki</a:t>
            </a:r>
            <a:r>
              <a:rPr lang="en-US" sz="1800" dirty="0">
                <a:latin typeface="BakerSignet BT"/>
              </a:rPr>
              <a:t> </a:t>
            </a:r>
            <a:r>
              <a:rPr lang="en-US" sz="1800" dirty="0" err="1">
                <a:latin typeface="BakerSignet BT"/>
              </a:rPr>
              <a:t>bağlantı</a:t>
            </a:r>
            <a:r>
              <a:rPr lang="en-US" sz="1800" dirty="0">
                <a:latin typeface="BakerSignet BT"/>
              </a:rPr>
              <a:t> </a:t>
            </a:r>
            <a:r>
              <a:rPr lang="en-US" sz="1800" dirty="0" err="1">
                <a:latin typeface="BakerSignet BT"/>
              </a:rPr>
              <a:t>tellerinin</a:t>
            </a:r>
            <a:r>
              <a:rPr lang="en-US" sz="1800" dirty="0">
                <a:latin typeface="BakerSignet BT"/>
              </a:rPr>
              <a:t> </a:t>
            </a:r>
            <a:r>
              <a:rPr lang="en-US" sz="1800" dirty="0" err="1">
                <a:latin typeface="BakerSignet BT"/>
              </a:rPr>
              <a:t>iç</a:t>
            </a:r>
            <a:r>
              <a:rPr lang="en-US" sz="1800" dirty="0">
                <a:latin typeface="BakerSignet BT"/>
              </a:rPr>
              <a:t> </a:t>
            </a:r>
            <a:r>
              <a:rPr lang="en-US" sz="1800" dirty="0" err="1">
                <a:latin typeface="BakerSignet BT"/>
              </a:rPr>
              <a:t>direncini</a:t>
            </a:r>
            <a:r>
              <a:rPr lang="en-US" sz="1800" dirty="0">
                <a:latin typeface="BakerSignet BT"/>
              </a:rPr>
              <a:t> </a:t>
            </a:r>
            <a:r>
              <a:rPr lang="en-US" sz="1800" dirty="0" err="1">
                <a:latin typeface="BakerSignet BT"/>
              </a:rPr>
              <a:t>ihmal</a:t>
            </a:r>
            <a:r>
              <a:rPr lang="en-US" sz="1800" dirty="0">
                <a:latin typeface="BakerSignet BT"/>
              </a:rPr>
              <a:t> </a:t>
            </a:r>
            <a:r>
              <a:rPr lang="en-US" sz="1800" dirty="0" err="1">
                <a:latin typeface="BakerSignet BT"/>
              </a:rPr>
              <a:t>edersek</a:t>
            </a:r>
            <a:r>
              <a:rPr lang="en-US" sz="1800" dirty="0">
                <a:latin typeface="BakerSignet BT"/>
              </a:rPr>
              <a:t> </a:t>
            </a:r>
            <a:r>
              <a:rPr lang="tr-TR" sz="1800" dirty="0">
                <a:latin typeface="BakerSignet BT"/>
              </a:rPr>
              <a:t>q</a:t>
            </a:r>
            <a:r>
              <a:rPr lang="en-US" sz="1800" dirty="0">
                <a:latin typeface="BakerSignet BT"/>
              </a:rPr>
              <a:t> </a:t>
            </a:r>
            <a:r>
              <a:rPr lang="en-US" sz="1800" dirty="0" err="1">
                <a:latin typeface="BakerSignet BT"/>
              </a:rPr>
              <a:t>yükü</a:t>
            </a:r>
            <a:r>
              <a:rPr lang="en-US" sz="1800" dirty="0">
                <a:latin typeface="BakerSignet BT"/>
              </a:rPr>
              <a:t> </a:t>
            </a:r>
            <a:r>
              <a:rPr lang="en-US" sz="1800" dirty="0" err="1">
                <a:latin typeface="BakerSignet BT"/>
              </a:rPr>
              <a:t>tekrar</a:t>
            </a:r>
            <a:r>
              <a:rPr lang="en-US" sz="1800" dirty="0">
                <a:latin typeface="BakerSignet BT"/>
              </a:rPr>
              <a:t> </a:t>
            </a:r>
            <a:r>
              <a:rPr lang="en-US" sz="1800" dirty="0" err="1">
                <a:latin typeface="BakerSignet BT"/>
              </a:rPr>
              <a:t>üretece</a:t>
            </a:r>
            <a:r>
              <a:rPr lang="tr-TR" sz="1800" dirty="0">
                <a:latin typeface="BakerSignet BT"/>
              </a:rPr>
              <a:t> </a:t>
            </a:r>
            <a:r>
              <a:rPr lang="en-US" sz="1800" dirty="0" err="1">
                <a:latin typeface="BakerSignet BT"/>
              </a:rPr>
              <a:t>ulaştığında</a:t>
            </a:r>
            <a:r>
              <a:rPr lang="en-US" sz="1800" dirty="0">
                <a:latin typeface="BakerSignet BT"/>
              </a:rPr>
              <a:t> </a:t>
            </a:r>
            <a:r>
              <a:rPr lang="en-US" sz="1800" dirty="0" err="1">
                <a:latin typeface="BakerSignet BT"/>
              </a:rPr>
              <a:t>enerji</a:t>
            </a:r>
            <a:r>
              <a:rPr lang="en-US" sz="1800" dirty="0">
                <a:latin typeface="BakerSignet BT"/>
              </a:rPr>
              <a:t> </a:t>
            </a:r>
            <a:r>
              <a:rPr lang="en-US" sz="1800" dirty="0" err="1">
                <a:latin typeface="BakerSignet BT"/>
              </a:rPr>
              <a:t>kazanır</a:t>
            </a:r>
            <a:r>
              <a:rPr lang="en-US" sz="1800" dirty="0">
                <a:latin typeface="BakerSignet BT"/>
              </a:rPr>
              <a:t>.</a:t>
            </a:r>
            <a:endParaRPr lang="tr-TR" sz="1800" dirty="0">
              <a:latin typeface="BakerSignet BT"/>
            </a:endParaRPr>
          </a:p>
        </p:txBody>
      </p:sp>
      <p:pic>
        <p:nvPicPr>
          <p:cNvPr id="6" name="Picture 2">
            <a:extLst>
              <a:ext uri="{FF2B5EF4-FFF2-40B4-BE49-F238E27FC236}">
                <a16:creationId xmlns:a16="http://schemas.microsoft.com/office/drawing/2014/main" id="{F09D5144-62AB-4689-B0D7-8C5CB8715BC9}"/>
              </a:ext>
            </a:extLst>
          </p:cNvPr>
          <p:cNvPicPr>
            <a:picLocks noChangeAspect="1" noChangeArrowheads="1"/>
          </p:cNvPicPr>
          <p:nvPr/>
        </p:nvPicPr>
        <p:blipFill>
          <a:blip r:embed="rId4"/>
          <a:srcRect/>
          <a:stretch>
            <a:fillRect/>
          </a:stretch>
        </p:blipFill>
        <p:spPr bwMode="auto">
          <a:xfrm>
            <a:off x="803316" y="3633808"/>
            <a:ext cx="7090725" cy="2646491"/>
          </a:xfrm>
          <a:prstGeom prst="rect">
            <a:avLst/>
          </a:prstGeom>
          <a:noFill/>
          <a:ln w="9525">
            <a:noFill/>
            <a:miter lim="800000"/>
            <a:headEnd/>
            <a:tailEnd/>
          </a:ln>
          <a:effec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algn="l"/>
            <a:r>
              <a:rPr lang="tr-TR" sz="4000" dirty="0"/>
              <a:t>13.</a:t>
            </a:r>
            <a:r>
              <a:rPr lang="tr-TR" sz="4000" baseline="0" dirty="0"/>
              <a:t> Elektrik Enerjisi ve Gücü</a:t>
            </a:r>
            <a:endParaRPr lang="tr-TR" sz="4000" dirty="0"/>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3" cstate="print"/>
          <a:stretch>
            <a:fillRect/>
          </a:stretch>
        </p:blipFill>
        <p:spPr>
          <a:xfrm>
            <a:off x="7572396" y="285728"/>
            <a:ext cx="1055103" cy="1125714"/>
          </a:xfrm>
          <a:prstGeom prst="rect">
            <a:avLst/>
          </a:prstGeom>
        </p:spPr>
      </p:pic>
      <p:sp>
        <p:nvSpPr>
          <p:cNvPr id="5" name="4 İçerik Yer Tutucusu"/>
          <p:cNvSpPr>
            <a:spLocks noGrp="1"/>
          </p:cNvSpPr>
          <p:nvPr>
            <p:ph idx="1"/>
          </p:nvPr>
        </p:nvSpPr>
        <p:spPr/>
        <p:txBody>
          <a:bodyPr>
            <a:normAutofit fontScale="85000" lnSpcReduction="20000"/>
          </a:bodyPr>
          <a:lstStyle/>
          <a:p>
            <a:pPr algn="just"/>
            <a:r>
              <a:rPr lang="en-US" sz="1800" dirty="0">
                <a:latin typeface="Times New Roman" pitchFamily="18" charset="0"/>
                <a:cs typeface="Times New Roman" pitchFamily="18" charset="0"/>
              </a:rPr>
              <a:t>Bu </a:t>
            </a:r>
            <a:r>
              <a:rPr lang="en-US" sz="1800" dirty="0" err="1">
                <a:latin typeface="Times New Roman" pitchFamily="18" charset="0"/>
                <a:cs typeface="Times New Roman" pitchFamily="18" charset="0"/>
              </a:rPr>
              <a:t>ifadeye</a:t>
            </a:r>
            <a:r>
              <a:rPr lang="en-US" sz="1800" dirty="0">
                <a:latin typeface="Times New Roman" pitchFamily="18" charset="0"/>
                <a:cs typeface="Times New Roman" pitchFamily="18" charset="0"/>
              </a:rPr>
              <a:t> Joule </a:t>
            </a:r>
            <a:r>
              <a:rPr lang="en-US" sz="1800" dirty="0" err="1">
                <a:latin typeface="Times New Roman" pitchFamily="18" charset="0"/>
                <a:cs typeface="Times New Roman" pitchFamily="18" charset="0"/>
              </a:rPr>
              <a:t>Kanunu</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adı</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verilir</a:t>
            </a:r>
            <a:r>
              <a:rPr lang="en-US" sz="1800" dirty="0">
                <a:latin typeface="Times New Roman" pitchFamily="18" charset="0"/>
                <a:cs typeface="Times New Roman" pitchFamily="18" charset="0"/>
              </a:rPr>
              <a:t>. Bu </a:t>
            </a:r>
            <a:r>
              <a:rPr lang="en-US" sz="1800" dirty="0" err="1">
                <a:latin typeface="Times New Roman" pitchFamily="18" charset="0"/>
                <a:cs typeface="Times New Roman" pitchFamily="18" charset="0"/>
              </a:rPr>
              <a:t>ifade</a:t>
            </a:r>
            <a:r>
              <a:rPr lang="en-US" sz="1800" dirty="0">
                <a:latin typeface="Times New Roman" pitchFamily="18" charset="0"/>
                <a:cs typeface="Times New Roman" pitchFamily="18" charset="0"/>
              </a:rPr>
              <a:t>, R </a:t>
            </a:r>
            <a:r>
              <a:rPr lang="en-US" sz="1800" dirty="0" err="1">
                <a:latin typeface="Times New Roman" pitchFamily="18" charset="0"/>
                <a:cs typeface="Times New Roman" pitchFamily="18" charset="0"/>
              </a:rPr>
              <a:t>dirençli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bir</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iletkenden</a:t>
            </a:r>
            <a:r>
              <a:rPr lang="en-US" sz="1800" dirty="0">
                <a:latin typeface="Times New Roman" pitchFamily="18" charset="0"/>
                <a:cs typeface="Times New Roman" pitchFamily="18" charset="0"/>
              </a:rPr>
              <a:t>, </a:t>
            </a:r>
            <a:r>
              <a:rPr lang="tr-TR" sz="1800" dirty="0">
                <a:latin typeface="Times New Roman" pitchFamily="18" charset="0"/>
                <a:cs typeface="Times New Roman" pitchFamily="18" charset="0"/>
              </a:rPr>
              <a:t>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şiddetindeki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bir</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akım</a:t>
            </a:r>
            <a:r>
              <a:rPr lang="en-US" sz="1800" dirty="0">
                <a:latin typeface="Times New Roman" pitchFamily="18" charset="0"/>
                <a:cs typeface="Times New Roman" pitchFamily="18" charset="0"/>
              </a:rPr>
              <a:t> t </a:t>
            </a:r>
            <a:r>
              <a:rPr lang="en-US" sz="1800" dirty="0" err="1">
                <a:latin typeface="Times New Roman" pitchFamily="18" charset="0"/>
                <a:cs typeface="Times New Roman" pitchFamily="18" charset="0"/>
              </a:rPr>
              <a:t>sürede</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geçtiğinde</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iletkenin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üzerindeki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ısıya</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dönüşen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elektrik</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enerjisini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verir</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Burada</a:t>
            </a:r>
            <a:r>
              <a:rPr lang="en-US" sz="1800" dirty="0">
                <a:latin typeface="Times New Roman" pitchFamily="18" charset="0"/>
                <a:cs typeface="Times New Roman" pitchFamily="18" charset="0"/>
              </a:rPr>
              <a:t>, W</a:t>
            </a:r>
            <a:r>
              <a:rPr lang="tr-TR" sz="1800" dirty="0">
                <a:latin typeface="Times New Roman" pitchFamily="18" charset="0"/>
                <a:cs typeface="Times New Roman" pitchFamily="18" charset="0"/>
              </a:rPr>
              <a:t>’</a:t>
            </a:r>
            <a:r>
              <a:rPr lang="en-US" sz="1800" dirty="0" err="1">
                <a:latin typeface="Times New Roman" pitchFamily="18" charset="0"/>
                <a:cs typeface="Times New Roman" pitchFamily="18" charset="0"/>
              </a:rPr>
              <a:t>nin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birimi</a:t>
            </a:r>
            <a:r>
              <a:rPr lang="en-US" sz="1800" dirty="0">
                <a:latin typeface="Times New Roman" pitchFamily="18" charset="0"/>
                <a:cs typeface="Times New Roman" pitchFamily="18" charset="0"/>
              </a:rPr>
              <a:t> Joule (J)'</a:t>
            </a:r>
            <a:r>
              <a:rPr lang="en-US" sz="1800" dirty="0" err="1">
                <a:latin typeface="Times New Roman" pitchFamily="18" charset="0"/>
                <a:cs typeface="Times New Roman" pitchFamily="18" charset="0"/>
              </a:rPr>
              <a:t>dür</a:t>
            </a:r>
            <a:r>
              <a:rPr lang="en-US" sz="1800" dirty="0">
                <a:latin typeface="Times New Roman" pitchFamily="18" charset="0"/>
                <a:cs typeface="Times New Roman" pitchFamily="18" charset="0"/>
              </a:rPr>
              <a:t>.</a:t>
            </a:r>
            <a:endParaRPr lang="tr-TR" sz="1800" dirty="0">
              <a:latin typeface="Times New Roman" pitchFamily="18" charset="0"/>
              <a:cs typeface="Times New Roman" pitchFamily="18" charset="0"/>
            </a:endParaRPr>
          </a:p>
          <a:p>
            <a:pPr algn="just"/>
            <a:r>
              <a:rPr lang="en-US" sz="1800" dirty="0" err="1">
                <a:latin typeface="Times New Roman" pitchFamily="18" charset="0"/>
                <a:cs typeface="Times New Roman" pitchFamily="18" charset="0"/>
              </a:rPr>
              <a:t>Şekil</a:t>
            </a:r>
            <a:r>
              <a:rPr lang="en-US" sz="1800" dirty="0">
                <a:latin typeface="Times New Roman" pitchFamily="18" charset="0"/>
                <a:cs typeface="Times New Roman" pitchFamily="18" charset="0"/>
              </a:rPr>
              <a:t> 1.13'deki </a:t>
            </a:r>
            <a:r>
              <a:rPr lang="en-US" sz="1800" dirty="0" err="1">
                <a:latin typeface="Times New Roman" pitchFamily="18" charset="0"/>
                <a:cs typeface="Times New Roman" pitchFamily="18" charset="0"/>
              </a:rPr>
              <a:t>devrede</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elektrik</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enerji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kaynağının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emk'i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iletken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içerisindeki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elektronları</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harekete</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geçirmekte</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ve</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bunlara</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bir</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hız</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dolayısıyla</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bir</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hareket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kinetik</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enerji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kazandırmaktadır</a:t>
            </a:r>
            <a:r>
              <a:rPr lang="en-US" sz="1800" dirty="0">
                <a:latin typeface="Times New Roman" pitchFamily="18" charset="0"/>
                <a:cs typeface="Times New Roman" pitchFamily="18" charset="0"/>
              </a:rPr>
              <a:t>. Bu </a:t>
            </a:r>
            <a:r>
              <a:rPr lang="en-US" sz="1800" dirty="0" err="1">
                <a:latin typeface="Times New Roman" pitchFamily="18" charset="0"/>
                <a:cs typeface="Times New Roman" pitchFamily="18" charset="0"/>
              </a:rPr>
              <a:t>kinetik</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enerji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silahın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namlusundan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çıkan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merminin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kinetik</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enerjisine</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veya</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bir</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sapanla</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atılan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taşın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kazandığı</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kinetik</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enerjiye</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benzetilebilir</a:t>
            </a:r>
            <a:r>
              <a:rPr lang="en-US" sz="1800" dirty="0">
                <a:latin typeface="Times New Roman" pitchFamily="18" charset="0"/>
                <a:cs typeface="Times New Roman" pitchFamily="18" charset="0"/>
              </a:rPr>
              <a:t>.</a:t>
            </a:r>
            <a:endParaRPr lang="tr-TR" sz="1800" dirty="0">
              <a:latin typeface="Times New Roman" pitchFamily="18" charset="0"/>
              <a:cs typeface="Times New Roman" pitchFamily="18" charset="0"/>
            </a:endParaRPr>
          </a:p>
          <a:p>
            <a:pPr algn="just"/>
            <a:r>
              <a:rPr lang="en-US" sz="1800" dirty="0" err="1">
                <a:latin typeface="Times New Roman" pitchFamily="18" charset="0"/>
                <a:cs typeface="Times New Roman" pitchFamily="18" charset="0"/>
              </a:rPr>
              <a:t>Üreteç</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tarafından</a:t>
            </a:r>
            <a:r>
              <a:rPr lang="en-US" sz="1800" dirty="0">
                <a:latin typeface="Times New Roman" pitchFamily="18" charset="0"/>
                <a:cs typeface="Times New Roman" pitchFamily="18" charset="0"/>
              </a:rPr>
              <a:t> </a:t>
            </a:r>
            <a:r>
              <a:rPr lang="en-US" sz="1800" dirty="0" err="1">
                <a:latin typeface="BakerSignet BT"/>
                <a:cs typeface="Times New Roman" pitchFamily="18" charset="0"/>
              </a:rPr>
              <a:t>elektronların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kazandığı</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bu</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enerjinin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bir</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kısmı</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iletken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veya</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direnç</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içinde</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harcanır</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ve</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ısıya</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dönüşen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bu</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enerjiden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yararlanılamadığı</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için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enerji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kaybıdır</a:t>
            </a:r>
            <a:r>
              <a:rPr lang="en-US" sz="1800" dirty="0">
                <a:latin typeface="Times New Roman" pitchFamily="18" charset="0"/>
                <a:cs typeface="Times New Roman" pitchFamily="18" charset="0"/>
              </a:rPr>
              <a:t>.</a:t>
            </a:r>
            <a:endParaRPr lang="tr-TR" sz="1800" dirty="0">
              <a:latin typeface="Times New Roman" pitchFamily="18" charset="0"/>
              <a:cs typeface="Times New Roman" pitchFamily="18" charset="0"/>
            </a:endParaRPr>
          </a:p>
          <a:p>
            <a:pPr algn="just"/>
            <a:r>
              <a:rPr lang="en-US" sz="1800" dirty="0" err="1">
                <a:latin typeface="Times New Roman" pitchFamily="18" charset="0"/>
                <a:cs typeface="Times New Roman" pitchFamily="18" charset="0"/>
              </a:rPr>
              <a:t>Çoğu</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devrelerde</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elektronlar</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taşıdığı</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enerjinin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büyük</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kısmını</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devredeki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almaca</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aktarırlar</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Örneğin</a:t>
            </a:r>
            <a:r>
              <a:rPr lang="en-US" sz="1800" dirty="0">
                <a:latin typeface="Times New Roman" pitchFamily="18" charset="0"/>
                <a:cs typeface="Times New Roman" pitchFamily="18" charset="0"/>
              </a:rPr>
              <a:t>; </a:t>
            </a:r>
            <a:r>
              <a:rPr lang="en-US" sz="1800" dirty="0" err="1">
                <a:solidFill>
                  <a:srgbClr val="FF0000"/>
                </a:solidFill>
                <a:latin typeface="Times New Roman" pitchFamily="18" charset="0"/>
                <a:cs typeface="Times New Roman" pitchFamily="18" charset="0"/>
              </a:rPr>
              <a:t>bu</a:t>
            </a:r>
            <a:r>
              <a:rPr lang="en-US" sz="1800" dirty="0">
                <a:solidFill>
                  <a:srgbClr val="FF0000"/>
                </a:solidFill>
                <a:latin typeface="Times New Roman" pitchFamily="18" charset="0"/>
                <a:cs typeface="Times New Roman" pitchFamily="18" charset="0"/>
              </a:rPr>
              <a:t> </a:t>
            </a:r>
            <a:r>
              <a:rPr lang="en-US" sz="1800" dirty="0" err="1">
                <a:solidFill>
                  <a:srgbClr val="FF0000"/>
                </a:solidFill>
                <a:latin typeface="Times New Roman" pitchFamily="18" charset="0"/>
                <a:cs typeface="Times New Roman" pitchFamily="18" charset="0"/>
              </a:rPr>
              <a:t>enerji</a:t>
            </a:r>
            <a:r>
              <a:rPr lang="en-US" sz="1800" dirty="0">
                <a:solidFill>
                  <a:srgbClr val="FF0000"/>
                </a:solidFill>
                <a:latin typeface="Times New Roman" pitchFamily="18" charset="0"/>
                <a:cs typeface="Times New Roman" pitchFamily="18" charset="0"/>
              </a:rPr>
              <a:t> </a:t>
            </a:r>
            <a:r>
              <a:rPr lang="en-US" sz="1800" dirty="0" err="1">
                <a:solidFill>
                  <a:srgbClr val="FF0000"/>
                </a:solidFill>
                <a:latin typeface="Times New Roman" pitchFamily="18" charset="0"/>
                <a:cs typeface="Times New Roman" pitchFamily="18" charset="0"/>
              </a:rPr>
              <a:t>elektrik</a:t>
            </a:r>
            <a:r>
              <a:rPr lang="en-US" sz="1800" dirty="0">
                <a:solidFill>
                  <a:srgbClr val="FF0000"/>
                </a:solidFill>
                <a:latin typeface="Times New Roman" pitchFamily="18" charset="0"/>
                <a:cs typeface="Times New Roman" pitchFamily="18" charset="0"/>
              </a:rPr>
              <a:t> </a:t>
            </a:r>
            <a:r>
              <a:rPr lang="en-US" sz="1800" dirty="0" err="1">
                <a:latin typeface="Times New Roman" pitchFamily="18" charset="0"/>
                <a:cs typeface="Times New Roman" pitchFamily="18" charset="0"/>
              </a:rPr>
              <a:t>motorunu</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çevirerek</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elektrik</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ocağını</a:t>
            </a:r>
            <a:r>
              <a:rPr lang="en-US" sz="1800" dirty="0">
                <a:latin typeface="Times New Roman" pitchFamily="18" charset="0"/>
                <a:cs typeface="Times New Roman" pitchFamily="18" charset="0"/>
              </a:rPr>
              <a:t> </a:t>
            </a:r>
            <a:r>
              <a:rPr lang="tr-TR" sz="1800" dirty="0">
                <a:latin typeface="Times New Roman" pitchFamily="18" charset="0"/>
                <a:cs typeface="Times New Roman" pitchFamily="18" charset="0"/>
              </a:rPr>
              <a:t>ısı</a:t>
            </a:r>
            <a:r>
              <a:rPr lang="en-US" sz="1800" dirty="0" err="1">
                <a:latin typeface="Times New Roman" pitchFamily="18" charset="0"/>
                <a:cs typeface="Times New Roman" pitchFamily="18" charset="0"/>
              </a:rPr>
              <a:t>tarak</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veya</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lambada</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ışık</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verdirerek</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bir</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iş</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yapar</a:t>
            </a:r>
            <a:r>
              <a:rPr lang="en-US" sz="1800" dirty="0">
                <a:latin typeface="Times New Roman" pitchFamily="18" charset="0"/>
                <a:cs typeface="Times New Roman" pitchFamily="18" charset="0"/>
              </a:rPr>
              <a:t>. Bu </a:t>
            </a:r>
            <a:r>
              <a:rPr lang="en-US" sz="1800" dirty="0" err="1">
                <a:latin typeface="Times New Roman" pitchFamily="18" charset="0"/>
                <a:cs typeface="Times New Roman" pitchFamily="18" charset="0"/>
              </a:rPr>
              <a:t>elektriki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iş</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enerji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kaynağının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üreteç</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emk</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değeri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ile</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ilgilidir</a:t>
            </a:r>
            <a:r>
              <a:rPr lang="en-US" sz="1800" dirty="0">
                <a:latin typeface="Times New Roman" pitchFamily="18" charset="0"/>
                <a:cs typeface="Times New Roman" pitchFamily="18" charset="0"/>
              </a:rPr>
              <a:t>. O </a:t>
            </a:r>
            <a:r>
              <a:rPr lang="en-US" sz="1800" dirty="0" err="1">
                <a:latin typeface="Times New Roman" pitchFamily="18" charset="0"/>
                <a:cs typeface="Times New Roman" pitchFamily="18" charset="0"/>
              </a:rPr>
              <a:t>halde</a:t>
            </a:r>
            <a:r>
              <a:rPr lang="en-US" sz="1800" dirty="0">
                <a:latin typeface="Times New Roman" pitchFamily="18" charset="0"/>
                <a:cs typeface="Times New Roman" pitchFamily="18" charset="0"/>
              </a:rPr>
              <a:t>;</a:t>
            </a:r>
            <a:endParaRPr lang="tr-TR" sz="1800" dirty="0">
              <a:latin typeface="Times New Roman" pitchFamily="18" charset="0"/>
              <a:cs typeface="Times New Roman" pitchFamily="18" charset="0"/>
            </a:endParaRPr>
          </a:p>
          <a:p>
            <a:pPr algn="just"/>
            <a:r>
              <a:rPr lang="en-US" sz="1800" b="1" dirty="0" err="1">
                <a:latin typeface="Times New Roman" pitchFamily="18" charset="0"/>
                <a:cs typeface="Times New Roman" pitchFamily="18" charset="0"/>
              </a:rPr>
              <a:t>Elektrik</a:t>
            </a:r>
            <a:r>
              <a:rPr lang="en-US" sz="1800" b="1" dirty="0">
                <a:latin typeface="Times New Roman" pitchFamily="18" charset="0"/>
                <a:cs typeface="Times New Roman" pitchFamily="18" charset="0"/>
              </a:rPr>
              <a:t> </a:t>
            </a:r>
            <a:r>
              <a:rPr lang="en-US" sz="1800" b="1" dirty="0" err="1">
                <a:latin typeface="Times New Roman" pitchFamily="18" charset="0"/>
                <a:cs typeface="Times New Roman" pitchFamily="18" charset="0"/>
              </a:rPr>
              <a:t>devresindeki</a:t>
            </a:r>
            <a:r>
              <a:rPr lang="en-US" sz="1800" b="1" dirty="0">
                <a:latin typeface="Times New Roman" pitchFamily="18" charset="0"/>
                <a:cs typeface="Times New Roman" pitchFamily="18" charset="0"/>
              </a:rPr>
              <a:t> </a:t>
            </a:r>
            <a:r>
              <a:rPr lang="en-US" sz="1800" b="1" dirty="0" err="1">
                <a:latin typeface="Times New Roman" pitchFamily="18" charset="0"/>
                <a:cs typeface="Times New Roman" pitchFamily="18" charset="0"/>
              </a:rPr>
              <a:t>iş</a:t>
            </a:r>
            <a:r>
              <a:rPr lang="en-US" sz="1800" b="1" dirty="0">
                <a:latin typeface="Times New Roman" pitchFamily="18" charset="0"/>
                <a:cs typeface="Times New Roman" pitchFamily="18" charset="0"/>
              </a:rPr>
              <a:t>, </a:t>
            </a:r>
            <a:r>
              <a:rPr lang="en-US" sz="1800" b="1" dirty="0" err="1">
                <a:latin typeface="Times New Roman" pitchFamily="18" charset="0"/>
                <a:cs typeface="Times New Roman" pitchFamily="18" charset="0"/>
              </a:rPr>
              <a:t>üretecin</a:t>
            </a:r>
            <a:r>
              <a:rPr lang="en-US" sz="1800" b="1" dirty="0">
                <a:latin typeface="Times New Roman" pitchFamily="18" charset="0"/>
                <a:cs typeface="Times New Roman" pitchFamily="18" charset="0"/>
              </a:rPr>
              <a:t> </a:t>
            </a:r>
            <a:r>
              <a:rPr lang="en-US" sz="1800" b="1" dirty="0" err="1">
                <a:latin typeface="Times New Roman" pitchFamily="18" charset="0"/>
                <a:cs typeface="Times New Roman" pitchFamily="18" charset="0"/>
              </a:rPr>
              <a:t>gerilimi</a:t>
            </a:r>
            <a:r>
              <a:rPr lang="en-US" sz="1800" b="1" dirty="0">
                <a:latin typeface="Times New Roman" pitchFamily="18" charset="0"/>
                <a:cs typeface="Times New Roman" pitchFamily="18" charset="0"/>
              </a:rPr>
              <a:t> </a:t>
            </a:r>
            <a:r>
              <a:rPr lang="en-US" sz="1800" b="1" dirty="0" err="1">
                <a:latin typeface="Times New Roman" pitchFamily="18" charset="0"/>
                <a:cs typeface="Times New Roman" pitchFamily="18" charset="0"/>
              </a:rPr>
              <a:t>ile</a:t>
            </a:r>
            <a:r>
              <a:rPr lang="en-US" sz="1800" b="1" dirty="0">
                <a:latin typeface="Times New Roman" pitchFamily="18" charset="0"/>
                <a:cs typeface="Times New Roman" pitchFamily="18" charset="0"/>
              </a:rPr>
              <a:t> </a:t>
            </a:r>
            <a:r>
              <a:rPr lang="en-US" sz="1800" b="1" dirty="0" err="1">
                <a:latin typeface="Times New Roman" pitchFamily="18" charset="0"/>
                <a:cs typeface="Times New Roman" pitchFamily="18" charset="0"/>
              </a:rPr>
              <a:t>doğru</a:t>
            </a:r>
            <a:r>
              <a:rPr lang="en-US" sz="1800" b="1" dirty="0">
                <a:latin typeface="Times New Roman" pitchFamily="18" charset="0"/>
                <a:cs typeface="Times New Roman" pitchFamily="18" charset="0"/>
              </a:rPr>
              <a:t> </a:t>
            </a:r>
            <a:r>
              <a:rPr lang="en-US" sz="1800" b="1" dirty="0" err="1">
                <a:latin typeface="Times New Roman" pitchFamily="18" charset="0"/>
                <a:cs typeface="Times New Roman" pitchFamily="18" charset="0"/>
              </a:rPr>
              <a:t>orantılıdır</a:t>
            </a:r>
            <a:r>
              <a:rPr lang="en-US" sz="1800" dirty="0">
                <a:latin typeface="Times New Roman" pitchFamily="18" charset="0"/>
                <a:cs typeface="Times New Roman" pitchFamily="18" charset="0"/>
              </a:rPr>
              <a:t>.</a:t>
            </a:r>
            <a:endParaRPr lang="tr-TR" sz="1800" dirty="0">
              <a:latin typeface="Times New Roman" pitchFamily="18" charset="0"/>
              <a:cs typeface="Times New Roman" pitchFamily="18" charset="0"/>
            </a:endParaRPr>
          </a:p>
          <a:p>
            <a:pPr algn="just"/>
            <a:r>
              <a:rPr lang="en-US" sz="1800" dirty="0" err="1">
                <a:latin typeface="Times New Roman" pitchFamily="18" charset="0"/>
                <a:cs typeface="Times New Roman" pitchFamily="18" charset="0"/>
              </a:rPr>
              <a:t>Diğer</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yandan</a:t>
            </a:r>
            <a:r>
              <a:rPr lang="en-US" sz="1800" dirty="0">
                <a:latin typeface="Times New Roman" pitchFamily="18" charset="0"/>
                <a:cs typeface="Times New Roman" pitchFamily="18" charset="0"/>
              </a:rPr>
              <a:t>, belli </a:t>
            </a:r>
            <a:r>
              <a:rPr lang="en-US" sz="1800" dirty="0" err="1">
                <a:latin typeface="Times New Roman" pitchFamily="18" charset="0"/>
                <a:cs typeface="Times New Roman" pitchFamily="18" charset="0"/>
              </a:rPr>
              <a:t>bir</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sürede</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bir</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devreden</a:t>
            </a:r>
            <a:r>
              <a:rPr lang="en-US" sz="1800" dirty="0">
                <a:latin typeface="Times New Roman" pitchFamily="18" charset="0"/>
                <a:cs typeface="Times New Roman" pitchFamily="18" charset="0"/>
              </a:rPr>
              <a:t> ne </a:t>
            </a:r>
            <a:r>
              <a:rPr lang="en-US" sz="1800" dirty="0" err="1">
                <a:latin typeface="Times New Roman" pitchFamily="18" charset="0"/>
                <a:cs typeface="Times New Roman" pitchFamily="18" charset="0"/>
              </a:rPr>
              <a:t>kadar</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çok</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elektron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harekete</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geçirebilirse</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yani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devredeki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akım</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şiddeti</a:t>
            </a:r>
            <a:r>
              <a:rPr lang="en-US" sz="1800" dirty="0">
                <a:latin typeface="Times New Roman" pitchFamily="18" charset="0"/>
                <a:cs typeface="Times New Roman" pitchFamily="18" charset="0"/>
              </a:rPr>
              <a:t> ne </a:t>
            </a:r>
            <a:r>
              <a:rPr lang="en-US" sz="1800" dirty="0" err="1">
                <a:latin typeface="Times New Roman" pitchFamily="18" charset="0"/>
                <a:cs typeface="Times New Roman" pitchFamily="18" charset="0"/>
              </a:rPr>
              <a:t>kadar</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büyük</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olursa</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görülecek</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iş</a:t>
            </a:r>
            <a:r>
              <a:rPr lang="en-US" sz="1800" dirty="0">
                <a:latin typeface="Times New Roman" pitchFamily="18" charset="0"/>
                <a:cs typeface="Times New Roman" pitchFamily="18" charset="0"/>
              </a:rPr>
              <a:t> de o </a:t>
            </a:r>
            <a:r>
              <a:rPr lang="en-US" sz="1800" dirty="0" err="1">
                <a:latin typeface="Times New Roman" pitchFamily="18" charset="0"/>
                <a:cs typeface="Times New Roman" pitchFamily="18" charset="0"/>
              </a:rPr>
              <a:t>kadar</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büyük</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olur</a:t>
            </a:r>
            <a:r>
              <a:rPr lang="en-US" sz="1800" dirty="0">
                <a:latin typeface="Times New Roman" pitchFamily="18" charset="0"/>
                <a:cs typeface="Times New Roman" pitchFamily="18" charset="0"/>
              </a:rPr>
              <a:t>. Buna </a:t>
            </a:r>
            <a:r>
              <a:rPr lang="en-US" sz="1800" dirty="0" err="1">
                <a:latin typeface="Times New Roman" pitchFamily="18" charset="0"/>
                <a:cs typeface="Times New Roman" pitchFamily="18" charset="0"/>
              </a:rPr>
              <a:t>göre</a:t>
            </a:r>
            <a:r>
              <a:rPr lang="en-US" sz="1800" dirty="0">
                <a:latin typeface="Times New Roman" pitchFamily="18" charset="0"/>
                <a:cs typeface="Times New Roman" pitchFamily="18" charset="0"/>
              </a:rPr>
              <a:t>;</a:t>
            </a:r>
            <a:endParaRPr lang="tr-TR" sz="1800" dirty="0">
              <a:latin typeface="Times New Roman" pitchFamily="18" charset="0"/>
              <a:cs typeface="Times New Roman" pitchFamily="18" charset="0"/>
            </a:endParaRPr>
          </a:p>
          <a:p>
            <a:pPr algn="just"/>
            <a:r>
              <a:rPr lang="en-US" sz="1800" b="1" dirty="0" err="1">
                <a:latin typeface="Times New Roman" pitchFamily="18" charset="0"/>
                <a:cs typeface="Times New Roman" pitchFamily="18" charset="0"/>
              </a:rPr>
              <a:t>Elektrik</a:t>
            </a:r>
            <a:r>
              <a:rPr lang="en-US" sz="1800" b="1" dirty="0">
                <a:latin typeface="Times New Roman" pitchFamily="18" charset="0"/>
                <a:cs typeface="Times New Roman" pitchFamily="18" charset="0"/>
              </a:rPr>
              <a:t> </a:t>
            </a:r>
            <a:r>
              <a:rPr lang="en-US" sz="1800" b="1" dirty="0" err="1">
                <a:latin typeface="Times New Roman" pitchFamily="18" charset="0"/>
                <a:cs typeface="Times New Roman" pitchFamily="18" charset="0"/>
              </a:rPr>
              <a:t>devresindeki</a:t>
            </a:r>
            <a:r>
              <a:rPr lang="en-US" sz="1800" b="1" dirty="0">
                <a:latin typeface="Times New Roman" pitchFamily="18" charset="0"/>
                <a:cs typeface="Times New Roman" pitchFamily="18" charset="0"/>
              </a:rPr>
              <a:t> </a:t>
            </a:r>
            <a:r>
              <a:rPr lang="en-US" sz="1800" b="1" dirty="0" err="1">
                <a:latin typeface="Times New Roman" pitchFamily="18" charset="0"/>
                <a:cs typeface="Times New Roman" pitchFamily="18" charset="0"/>
              </a:rPr>
              <a:t>iş</a:t>
            </a:r>
            <a:r>
              <a:rPr lang="en-US" sz="1800" b="1" dirty="0">
                <a:latin typeface="Times New Roman" pitchFamily="18" charset="0"/>
                <a:cs typeface="Times New Roman" pitchFamily="18" charset="0"/>
              </a:rPr>
              <a:t>, </a:t>
            </a:r>
            <a:r>
              <a:rPr lang="en-US" sz="1800" b="1" dirty="0" err="1">
                <a:latin typeface="Times New Roman" pitchFamily="18" charset="0"/>
                <a:cs typeface="Times New Roman" pitchFamily="18" charset="0"/>
              </a:rPr>
              <a:t>akım</a:t>
            </a:r>
            <a:r>
              <a:rPr lang="en-US" sz="1800" b="1" dirty="0">
                <a:latin typeface="Times New Roman" pitchFamily="18" charset="0"/>
                <a:cs typeface="Times New Roman" pitchFamily="18" charset="0"/>
              </a:rPr>
              <a:t> </a:t>
            </a:r>
            <a:r>
              <a:rPr lang="en-US" sz="1800" b="1" dirty="0" err="1">
                <a:latin typeface="Times New Roman" pitchFamily="18" charset="0"/>
                <a:cs typeface="Times New Roman" pitchFamily="18" charset="0"/>
              </a:rPr>
              <a:t>şiddeti</a:t>
            </a:r>
            <a:r>
              <a:rPr lang="en-US" sz="1800" b="1" dirty="0">
                <a:latin typeface="Times New Roman" pitchFamily="18" charset="0"/>
                <a:cs typeface="Times New Roman" pitchFamily="18" charset="0"/>
              </a:rPr>
              <a:t> </a:t>
            </a:r>
            <a:r>
              <a:rPr lang="en-US" sz="1800" b="1" dirty="0" err="1">
                <a:latin typeface="Times New Roman" pitchFamily="18" charset="0"/>
                <a:cs typeface="Times New Roman" pitchFamily="18" charset="0"/>
              </a:rPr>
              <a:t>ile</a:t>
            </a:r>
            <a:r>
              <a:rPr lang="en-US" sz="1800" b="1" dirty="0">
                <a:latin typeface="Times New Roman" pitchFamily="18" charset="0"/>
                <a:cs typeface="Times New Roman" pitchFamily="18" charset="0"/>
              </a:rPr>
              <a:t> </a:t>
            </a:r>
            <a:r>
              <a:rPr lang="en-US" sz="1800" b="1" dirty="0" err="1">
                <a:latin typeface="Times New Roman" pitchFamily="18" charset="0"/>
                <a:cs typeface="Times New Roman" pitchFamily="18" charset="0"/>
              </a:rPr>
              <a:t>doğru</a:t>
            </a:r>
            <a:r>
              <a:rPr lang="en-US" sz="1800" b="1" dirty="0">
                <a:latin typeface="Times New Roman" pitchFamily="18" charset="0"/>
                <a:cs typeface="Times New Roman" pitchFamily="18" charset="0"/>
              </a:rPr>
              <a:t> </a:t>
            </a:r>
            <a:r>
              <a:rPr lang="en-US" sz="1800" b="1" dirty="0" err="1">
                <a:latin typeface="Times New Roman" pitchFamily="18" charset="0"/>
                <a:cs typeface="Times New Roman" pitchFamily="18" charset="0"/>
              </a:rPr>
              <a:t>orantılıdır</a:t>
            </a:r>
            <a:r>
              <a:rPr lang="en-US" sz="1800" b="1" dirty="0">
                <a:latin typeface="Times New Roman" pitchFamily="18" charset="0"/>
                <a:cs typeface="Times New Roman" pitchFamily="18" charset="0"/>
              </a:rPr>
              <a:t>.</a:t>
            </a:r>
            <a:endParaRPr lang="tr-TR" sz="1800" b="1" dirty="0">
              <a:latin typeface="Times New Roman" pitchFamily="18" charset="0"/>
              <a:cs typeface="Times New Roman" pitchFamily="18" charset="0"/>
            </a:endParaRPr>
          </a:p>
          <a:p>
            <a:pPr algn="just"/>
            <a:r>
              <a:rPr lang="en-US" sz="1800" dirty="0" err="1">
                <a:latin typeface="Times New Roman" pitchFamily="18" charset="0"/>
                <a:cs typeface="Times New Roman" pitchFamily="18" charset="0"/>
              </a:rPr>
              <a:t>Ayrıca</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elektrik</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devresinde</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yapılan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iş</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akımın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devreden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geçme</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süresine</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bağlıdır</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Akımın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geçme</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süresi</a:t>
            </a:r>
            <a:r>
              <a:rPr lang="en-US" sz="1800" dirty="0">
                <a:latin typeface="Times New Roman" pitchFamily="18" charset="0"/>
                <a:cs typeface="Times New Roman" pitchFamily="18" charset="0"/>
              </a:rPr>
              <a:t> ne </a:t>
            </a:r>
            <a:r>
              <a:rPr lang="en-US" sz="1800" dirty="0" err="1">
                <a:latin typeface="Times New Roman" pitchFamily="18" charset="0"/>
                <a:cs typeface="Times New Roman" pitchFamily="18" charset="0"/>
              </a:rPr>
              <a:t>kadar</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uzun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olursa</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taşınan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enerji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ve</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buna</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bağlı</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olarak</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yapılan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iş</a:t>
            </a:r>
            <a:r>
              <a:rPr lang="en-US" sz="1800" dirty="0">
                <a:latin typeface="Times New Roman" pitchFamily="18" charset="0"/>
                <a:cs typeface="Times New Roman" pitchFamily="18" charset="0"/>
              </a:rPr>
              <a:t> o </a:t>
            </a:r>
            <a:r>
              <a:rPr lang="en-US" sz="1800" dirty="0" err="1">
                <a:latin typeface="Times New Roman" pitchFamily="18" charset="0"/>
                <a:cs typeface="Times New Roman" pitchFamily="18" charset="0"/>
              </a:rPr>
              <a:t>kadar</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büyük</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olacaktır</a:t>
            </a:r>
            <a:r>
              <a:rPr lang="en-US" sz="1800" dirty="0">
                <a:latin typeface="Times New Roman" pitchFamily="18" charset="0"/>
                <a:cs typeface="Times New Roman" pitchFamily="18" charset="0"/>
              </a:rPr>
              <a:t>. Bu </a:t>
            </a:r>
            <a:r>
              <a:rPr lang="en-US" sz="1800" dirty="0" err="1">
                <a:latin typeface="Times New Roman" pitchFamily="18" charset="0"/>
                <a:cs typeface="Times New Roman" pitchFamily="18" charset="0"/>
              </a:rPr>
              <a:t>durumda</a:t>
            </a:r>
            <a:r>
              <a:rPr lang="en-US" sz="1800" dirty="0">
                <a:latin typeface="Times New Roman" pitchFamily="18" charset="0"/>
                <a:cs typeface="Times New Roman" pitchFamily="18" charset="0"/>
              </a:rPr>
              <a:t>;</a:t>
            </a:r>
            <a:endParaRPr lang="tr-TR" sz="1800" dirty="0">
              <a:latin typeface="Times New Roman" pitchFamily="18" charset="0"/>
              <a:cs typeface="Times New Roman" pitchFamily="18" charset="0"/>
            </a:endParaRPr>
          </a:p>
          <a:p>
            <a:pPr algn="just"/>
            <a:r>
              <a:rPr lang="en-US" sz="1800" b="1" dirty="0" err="1">
                <a:latin typeface="Times New Roman" pitchFamily="18" charset="0"/>
                <a:cs typeface="Times New Roman" pitchFamily="18" charset="0"/>
              </a:rPr>
              <a:t>Elektrik</a:t>
            </a:r>
            <a:r>
              <a:rPr lang="en-US" sz="1800" b="1" dirty="0">
                <a:latin typeface="Times New Roman" pitchFamily="18" charset="0"/>
                <a:cs typeface="Times New Roman" pitchFamily="18" charset="0"/>
              </a:rPr>
              <a:t> </a:t>
            </a:r>
            <a:r>
              <a:rPr lang="en-US" sz="1800" b="1" dirty="0" err="1">
                <a:latin typeface="Times New Roman" pitchFamily="18" charset="0"/>
                <a:cs typeface="Times New Roman" pitchFamily="18" charset="0"/>
              </a:rPr>
              <a:t>devresindeki</a:t>
            </a:r>
            <a:r>
              <a:rPr lang="en-US" sz="1800" b="1" dirty="0">
                <a:latin typeface="Times New Roman" pitchFamily="18" charset="0"/>
                <a:cs typeface="Times New Roman" pitchFamily="18" charset="0"/>
              </a:rPr>
              <a:t> </a:t>
            </a:r>
            <a:r>
              <a:rPr lang="en-US" sz="1800" b="1" dirty="0" err="1">
                <a:latin typeface="Times New Roman" pitchFamily="18" charset="0"/>
                <a:cs typeface="Times New Roman" pitchFamily="18" charset="0"/>
              </a:rPr>
              <a:t>iş</a:t>
            </a:r>
            <a:r>
              <a:rPr lang="en-US" sz="1800" b="1" dirty="0">
                <a:latin typeface="Times New Roman" pitchFamily="18" charset="0"/>
                <a:cs typeface="Times New Roman" pitchFamily="18" charset="0"/>
              </a:rPr>
              <a:t>, </a:t>
            </a:r>
            <a:r>
              <a:rPr lang="en-US" sz="1800" b="1" dirty="0" err="1">
                <a:latin typeface="Times New Roman" pitchFamily="18" charset="0"/>
                <a:cs typeface="Times New Roman" pitchFamily="18" charset="0"/>
              </a:rPr>
              <a:t>zaman</a:t>
            </a:r>
            <a:r>
              <a:rPr lang="en-US" sz="1800" b="1" dirty="0">
                <a:latin typeface="Times New Roman" pitchFamily="18" charset="0"/>
                <a:cs typeface="Times New Roman" pitchFamily="18" charset="0"/>
              </a:rPr>
              <a:t> </a:t>
            </a:r>
            <a:r>
              <a:rPr lang="en-US" sz="1800" b="1" dirty="0" err="1">
                <a:latin typeface="Times New Roman" pitchFamily="18" charset="0"/>
                <a:cs typeface="Times New Roman" pitchFamily="18" charset="0"/>
              </a:rPr>
              <a:t>ile</a:t>
            </a:r>
            <a:r>
              <a:rPr lang="en-US" sz="1800" b="1" dirty="0">
                <a:latin typeface="Times New Roman" pitchFamily="18" charset="0"/>
                <a:cs typeface="Times New Roman" pitchFamily="18" charset="0"/>
              </a:rPr>
              <a:t> de </a:t>
            </a:r>
            <a:r>
              <a:rPr lang="en-US" sz="1800" b="1" dirty="0" err="1">
                <a:latin typeface="Times New Roman" pitchFamily="18" charset="0"/>
                <a:cs typeface="Times New Roman" pitchFamily="18" charset="0"/>
              </a:rPr>
              <a:t>doğru</a:t>
            </a:r>
            <a:r>
              <a:rPr lang="en-US" sz="1800" b="1" dirty="0">
                <a:latin typeface="Times New Roman" pitchFamily="18" charset="0"/>
                <a:cs typeface="Times New Roman" pitchFamily="18" charset="0"/>
              </a:rPr>
              <a:t> </a:t>
            </a:r>
            <a:r>
              <a:rPr lang="en-US" sz="1800" b="1" dirty="0" err="1">
                <a:latin typeface="Times New Roman" pitchFamily="18" charset="0"/>
                <a:cs typeface="Times New Roman" pitchFamily="18" charset="0"/>
              </a:rPr>
              <a:t>orantılıdır</a:t>
            </a:r>
            <a:r>
              <a:rPr lang="en-US" sz="1800" b="1" dirty="0">
                <a:latin typeface="Times New Roman" pitchFamily="18" charset="0"/>
                <a:cs typeface="Times New Roman" pitchFamily="18" charset="0"/>
              </a:rPr>
              <a:t>.</a:t>
            </a:r>
            <a:endParaRPr lang="tr-TR" sz="1800" b="1" dirty="0">
              <a:latin typeface="Times New Roman" pitchFamily="18" charset="0"/>
              <a:cs typeface="Times New Roman" pitchFamily="18"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algn="l"/>
            <a:r>
              <a:rPr lang="tr-TR" sz="4000" dirty="0"/>
              <a:t>13.</a:t>
            </a:r>
            <a:r>
              <a:rPr lang="tr-TR" sz="4000" baseline="0" dirty="0"/>
              <a:t> Elektrik Enerjisi ve Gücü</a:t>
            </a:r>
            <a:endParaRPr lang="tr-TR" sz="4000" dirty="0"/>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3" cstate="print"/>
          <a:stretch>
            <a:fillRect/>
          </a:stretch>
        </p:blipFill>
        <p:spPr>
          <a:xfrm>
            <a:off x="7572396" y="285728"/>
            <a:ext cx="1055103" cy="1125714"/>
          </a:xfrm>
          <a:prstGeom prst="rect">
            <a:avLst/>
          </a:prstGeom>
        </p:spPr>
      </p:pic>
      <p:pic>
        <p:nvPicPr>
          <p:cNvPr id="29698" name="Picture 2"/>
          <p:cNvPicPr>
            <a:picLocks noGrp="1" noChangeAspect="1" noChangeArrowheads="1"/>
          </p:cNvPicPr>
          <p:nvPr>
            <p:ph idx="1"/>
          </p:nvPr>
        </p:nvPicPr>
        <p:blipFill>
          <a:blip r:embed="rId4"/>
          <a:srcRect/>
          <a:stretch>
            <a:fillRect/>
          </a:stretch>
        </p:blipFill>
        <p:spPr bwMode="auto">
          <a:xfrm>
            <a:off x="642910" y="2071678"/>
            <a:ext cx="3345180" cy="1882140"/>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C7BE5C2-924A-4D6E-AE4E-7EE2ADDCD97D}"/>
              </a:ext>
            </a:extLst>
          </p:cNvPr>
          <p:cNvSpPr>
            <a:spLocks noGrp="1"/>
          </p:cNvSpPr>
          <p:nvPr>
            <p:ph type="title"/>
          </p:nvPr>
        </p:nvSpPr>
        <p:spPr/>
        <p:txBody>
          <a:bodyPr/>
          <a:lstStyle/>
          <a:p>
            <a:r>
              <a:rPr lang="tr-TR" dirty="0">
                <a:latin typeface="BakerSignet BT" panose="020B0502050309030A04" pitchFamily="34" charset="0"/>
              </a:rPr>
              <a:t>1. Statik Elektrik</a:t>
            </a:r>
          </a:p>
        </p:txBody>
      </p:sp>
      <p:sp>
        <p:nvSpPr>
          <p:cNvPr id="3" name="İçerik Yer Tutucusu 2">
            <a:extLst>
              <a:ext uri="{FF2B5EF4-FFF2-40B4-BE49-F238E27FC236}">
                <a16:creationId xmlns:a16="http://schemas.microsoft.com/office/drawing/2014/main" id="{EE330925-0D88-4D4C-A6C2-2CD61C52FA25}"/>
              </a:ext>
            </a:extLst>
          </p:cNvPr>
          <p:cNvSpPr>
            <a:spLocks noGrp="1"/>
          </p:cNvSpPr>
          <p:nvPr>
            <p:ph idx="1"/>
          </p:nvPr>
        </p:nvSpPr>
        <p:spPr/>
        <p:txBody>
          <a:bodyPr>
            <a:normAutofit/>
          </a:bodyPr>
          <a:lstStyle/>
          <a:p>
            <a:pPr algn="just"/>
            <a:r>
              <a:rPr lang="tr-TR" dirty="0">
                <a:latin typeface="Times New Roman" panose="02020603050405020304" pitchFamily="18" charset="0"/>
                <a:cs typeface="Times New Roman" panose="02020603050405020304" pitchFamily="18" charset="0"/>
              </a:rPr>
              <a:t>Statik elektriğin etkilerini günlük hayatımızda görebiliriz. Kuru havalarda saçlarımızı taradığımızda veya kazağımızı çıkarttığımızda çıtırtılar duyarız. Yünlü bir kumaş parçasına sürtülen dolmakalem veya tarağın kağıt parçalarını çektiği­ni, otomobillerde bir müddet yolculuk yapıldıktan sonra otomobilin metal aksamına dokunulduğunda, çok hareket eden iki insanın elleri birbirine dokunduğunda geçici bir elektrik şoku hissedildiğini biliriz. Bu olayların tümü, elektrostatik ile ilgili olaylardır ve elektrik yüklerinin sıçramasıyla oluşur. </a:t>
            </a:r>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2"/>
          <a:stretch>
            <a:fillRect/>
          </a:stretch>
        </p:blipFill>
        <p:spPr>
          <a:xfrm>
            <a:off x="7515841" y="687474"/>
            <a:ext cx="1055103" cy="1125714"/>
          </a:xfrm>
          <a:prstGeom prst="rect">
            <a:avLst/>
          </a:prstGeom>
        </p:spPr>
      </p:pic>
    </p:spTree>
    <p:extLst>
      <p:ext uri="{BB962C8B-B14F-4D97-AF65-F5344CB8AC3E}">
        <p14:creationId xmlns:p14="http://schemas.microsoft.com/office/powerpoint/2010/main" val="3498715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algn="l"/>
            <a:r>
              <a:rPr lang="tr-TR" sz="4000" dirty="0"/>
              <a:t>13.</a:t>
            </a:r>
            <a:r>
              <a:rPr lang="tr-TR" sz="4000" baseline="0" dirty="0"/>
              <a:t> Elektrik Enerjisi ve Gücü</a:t>
            </a:r>
            <a:endParaRPr lang="tr-TR" sz="4000" dirty="0"/>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3" cstate="print"/>
          <a:stretch>
            <a:fillRect/>
          </a:stretch>
        </p:blipFill>
        <p:spPr>
          <a:xfrm>
            <a:off x="7572396" y="285728"/>
            <a:ext cx="1055103" cy="1125714"/>
          </a:xfrm>
          <a:prstGeom prst="rect">
            <a:avLst/>
          </a:prstGeom>
        </p:spPr>
      </p:pic>
      <p:sp>
        <p:nvSpPr>
          <p:cNvPr id="5" name="4 İçerik Yer Tutucusu"/>
          <p:cNvSpPr>
            <a:spLocks noGrp="1"/>
          </p:cNvSpPr>
          <p:nvPr>
            <p:ph idx="1"/>
          </p:nvPr>
        </p:nvSpPr>
        <p:spPr/>
        <p:txBody>
          <a:bodyPr>
            <a:normAutofit/>
          </a:bodyPr>
          <a:lstStyle/>
          <a:p>
            <a:pPr algn="just"/>
            <a:r>
              <a:rPr lang="en-US" sz="1800" dirty="0" err="1">
                <a:latin typeface="BakerSignet BT"/>
              </a:rPr>
              <a:t>Birim</a:t>
            </a:r>
            <a:r>
              <a:rPr lang="en-US" sz="1800" dirty="0">
                <a:latin typeface="BakerSignet BT"/>
              </a:rPr>
              <a:t> </a:t>
            </a:r>
            <a:r>
              <a:rPr lang="en-US" sz="1800" dirty="0" err="1">
                <a:latin typeface="BakerSignet BT"/>
              </a:rPr>
              <a:t>zamanda</a:t>
            </a:r>
            <a:r>
              <a:rPr lang="en-US" sz="1800" dirty="0">
                <a:latin typeface="BakerSignet BT"/>
              </a:rPr>
              <a:t> </a:t>
            </a:r>
            <a:r>
              <a:rPr lang="en-US" sz="1800" dirty="0" err="1">
                <a:latin typeface="BakerSignet BT"/>
              </a:rPr>
              <a:t>yapılan</a:t>
            </a:r>
            <a:r>
              <a:rPr lang="en-US" sz="1800" dirty="0">
                <a:latin typeface="BakerSignet BT"/>
              </a:rPr>
              <a:t> </a:t>
            </a:r>
            <a:r>
              <a:rPr lang="en-US" sz="1800" dirty="0" err="1">
                <a:latin typeface="BakerSignet BT"/>
              </a:rPr>
              <a:t>işe</a:t>
            </a:r>
            <a:r>
              <a:rPr lang="en-US" sz="1800" dirty="0">
                <a:latin typeface="BakerSignet BT"/>
              </a:rPr>
              <a:t> </a:t>
            </a:r>
            <a:r>
              <a:rPr lang="en-US" sz="1800" dirty="0" err="1">
                <a:latin typeface="BakerSignet BT"/>
              </a:rPr>
              <a:t>güç</a:t>
            </a:r>
            <a:r>
              <a:rPr lang="en-US" sz="1800" dirty="0">
                <a:latin typeface="BakerSignet BT"/>
              </a:rPr>
              <a:t> </a:t>
            </a:r>
            <a:r>
              <a:rPr lang="en-US" sz="1800" dirty="0" err="1">
                <a:latin typeface="BakerSignet BT"/>
              </a:rPr>
              <a:t>denir</a:t>
            </a:r>
            <a:r>
              <a:rPr lang="en-US" sz="1800" dirty="0">
                <a:latin typeface="BakerSignet BT"/>
              </a:rPr>
              <a:t>. </a:t>
            </a:r>
            <a:r>
              <a:rPr lang="en-US" sz="1800" dirty="0" err="1">
                <a:latin typeface="BakerSignet BT"/>
              </a:rPr>
              <a:t>Yapılan</a:t>
            </a:r>
            <a:r>
              <a:rPr lang="en-US" sz="1800" dirty="0">
                <a:latin typeface="BakerSignet BT"/>
              </a:rPr>
              <a:t> </a:t>
            </a:r>
            <a:r>
              <a:rPr lang="en-US" sz="1800" dirty="0" err="1">
                <a:latin typeface="BakerSignet BT"/>
              </a:rPr>
              <a:t>iş</a:t>
            </a:r>
            <a:r>
              <a:rPr lang="en-US" sz="1800" dirty="0">
                <a:latin typeface="BakerSignet BT"/>
              </a:rPr>
              <a:t>, </a:t>
            </a:r>
            <a:r>
              <a:rPr lang="en-US" sz="1800" dirty="0" err="1">
                <a:latin typeface="BakerSignet BT"/>
              </a:rPr>
              <a:t>işi</a:t>
            </a:r>
            <a:r>
              <a:rPr lang="en-US" sz="1800" dirty="0">
                <a:latin typeface="BakerSignet BT"/>
              </a:rPr>
              <a:t> </a:t>
            </a:r>
            <a:r>
              <a:rPr lang="en-US" sz="1800" dirty="0" err="1">
                <a:latin typeface="BakerSignet BT"/>
              </a:rPr>
              <a:t>yapan</a:t>
            </a:r>
            <a:r>
              <a:rPr lang="en-US" sz="1800" dirty="0">
                <a:latin typeface="BakerSignet BT"/>
              </a:rPr>
              <a:t> </a:t>
            </a:r>
            <a:r>
              <a:rPr lang="en-US" sz="1800" dirty="0" err="1">
                <a:latin typeface="BakerSignet BT"/>
              </a:rPr>
              <a:t>makina</a:t>
            </a:r>
            <a:r>
              <a:rPr lang="en-US" sz="1800" dirty="0">
                <a:latin typeface="BakerSignet BT"/>
              </a:rPr>
              <a:t> </a:t>
            </a:r>
            <a:r>
              <a:rPr lang="en-US" sz="1800" dirty="0" err="1">
                <a:latin typeface="BakerSignet BT"/>
              </a:rPr>
              <a:t>veya</a:t>
            </a:r>
            <a:r>
              <a:rPr lang="en-US" sz="1800" dirty="0">
                <a:latin typeface="BakerSignet BT"/>
              </a:rPr>
              <a:t> </a:t>
            </a:r>
            <a:r>
              <a:rPr lang="en-US" sz="1800" dirty="0" err="1">
                <a:latin typeface="BakerSignet BT"/>
              </a:rPr>
              <a:t>bir</a:t>
            </a:r>
            <a:r>
              <a:rPr lang="en-US" sz="1800" dirty="0">
                <a:latin typeface="BakerSignet BT"/>
              </a:rPr>
              <a:t> </a:t>
            </a:r>
            <a:r>
              <a:rPr lang="en-US" sz="1800" dirty="0" err="1">
                <a:latin typeface="BakerSignet BT"/>
              </a:rPr>
              <a:t>üretecin</a:t>
            </a:r>
            <a:r>
              <a:rPr lang="en-US" sz="1800" dirty="0">
                <a:latin typeface="BakerSignet BT"/>
              </a:rPr>
              <a:t> </a:t>
            </a:r>
            <a:r>
              <a:rPr lang="en-US" sz="1800" dirty="0" err="1">
                <a:latin typeface="BakerSignet BT"/>
              </a:rPr>
              <a:t>özelliğini</a:t>
            </a:r>
            <a:r>
              <a:rPr lang="en-US" sz="1800" dirty="0">
                <a:latin typeface="BakerSignet BT"/>
              </a:rPr>
              <a:t> tam </a:t>
            </a:r>
            <a:r>
              <a:rPr lang="en-US" sz="1800" dirty="0" err="1">
                <a:latin typeface="BakerSignet BT"/>
              </a:rPr>
              <a:t>olarak</a:t>
            </a:r>
            <a:r>
              <a:rPr lang="en-US" sz="1800" dirty="0">
                <a:latin typeface="BakerSignet BT"/>
              </a:rPr>
              <a:t> </a:t>
            </a:r>
            <a:r>
              <a:rPr lang="en-US" sz="1800" dirty="0" err="1">
                <a:latin typeface="BakerSignet BT"/>
              </a:rPr>
              <a:t>belirtmez</a:t>
            </a:r>
            <a:r>
              <a:rPr lang="en-US" sz="1800" dirty="0">
                <a:latin typeface="BakerSignet BT"/>
              </a:rPr>
              <a:t>. </a:t>
            </a:r>
            <a:r>
              <a:rPr lang="en-US" sz="1800" dirty="0" err="1">
                <a:latin typeface="BakerSignet BT"/>
              </a:rPr>
              <a:t>Örneğin</a:t>
            </a:r>
            <a:r>
              <a:rPr lang="en-US" sz="1800" dirty="0">
                <a:latin typeface="BakerSignet BT"/>
              </a:rPr>
              <a:t>, </a:t>
            </a:r>
            <a:r>
              <a:rPr lang="en-US" sz="1800" dirty="0" err="1">
                <a:latin typeface="BakerSignet BT"/>
              </a:rPr>
              <a:t>bir</a:t>
            </a:r>
            <a:r>
              <a:rPr lang="en-US" sz="1800" dirty="0">
                <a:latin typeface="BakerSignet BT"/>
              </a:rPr>
              <a:t> </a:t>
            </a:r>
            <a:r>
              <a:rPr lang="en-US" sz="1800" dirty="0" err="1">
                <a:latin typeface="BakerSignet BT"/>
              </a:rPr>
              <a:t>makina</a:t>
            </a:r>
            <a:r>
              <a:rPr lang="en-US" sz="1800" dirty="0">
                <a:latin typeface="BakerSignet BT"/>
              </a:rPr>
              <a:t> </a:t>
            </a:r>
            <a:r>
              <a:rPr lang="en-US" sz="1800" dirty="0" err="1">
                <a:latin typeface="BakerSignet BT"/>
              </a:rPr>
              <a:t>bir</a:t>
            </a:r>
            <a:r>
              <a:rPr lang="en-US" sz="1800" dirty="0">
                <a:latin typeface="BakerSignet BT"/>
              </a:rPr>
              <a:t> </a:t>
            </a:r>
            <a:r>
              <a:rPr lang="en-US" sz="1800" dirty="0" err="1">
                <a:latin typeface="BakerSignet BT"/>
              </a:rPr>
              <a:t>işi</a:t>
            </a:r>
            <a:r>
              <a:rPr lang="en-US" sz="1800" dirty="0">
                <a:latin typeface="BakerSignet BT"/>
              </a:rPr>
              <a:t> 2 </a:t>
            </a:r>
            <a:r>
              <a:rPr lang="en-US" sz="1800" dirty="0" err="1">
                <a:latin typeface="BakerSignet BT"/>
              </a:rPr>
              <a:t>saatte</a:t>
            </a:r>
            <a:r>
              <a:rPr lang="en-US" sz="1800" dirty="0">
                <a:latin typeface="BakerSignet BT"/>
              </a:rPr>
              <a:t> </a:t>
            </a:r>
            <a:r>
              <a:rPr lang="en-US" sz="1800" dirty="0" err="1">
                <a:latin typeface="BakerSignet BT"/>
              </a:rPr>
              <a:t>yaparken</a:t>
            </a:r>
            <a:r>
              <a:rPr lang="en-US" sz="1800" dirty="0">
                <a:latin typeface="BakerSignet BT"/>
              </a:rPr>
              <a:t>, </a:t>
            </a:r>
            <a:r>
              <a:rPr lang="en-US" sz="1800" dirty="0" err="1">
                <a:latin typeface="BakerSignet BT"/>
              </a:rPr>
              <a:t>diğer</a:t>
            </a:r>
            <a:r>
              <a:rPr lang="en-US" sz="1800" dirty="0">
                <a:latin typeface="BakerSignet BT"/>
              </a:rPr>
              <a:t> </a:t>
            </a:r>
            <a:r>
              <a:rPr lang="en-US" sz="1800" dirty="0" err="1">
                <a:latin typeface="BakerSignet BT"/>
              </a:rPr>
              <a:t>makina</a:t>
            </a:r>
            <a:r>
              <a:rPr lang="en-US" sz="1800" dirty="0">
                <a:latin typeface="BakerSignet BT"/>
              </a:rPr>
              <a:t> </a:t>
            </a:r>
            <a:r>
              <a:rPr lang="en-US" sz="1800" dirty="0" err="1">
                <a:latin typeface="BakerSignet BT"/>
              </a:rPr>
              <a:t>aynı</a:t>
            </a:r>
            <a:r>
              <a:rPr lang="en-US" sz="1800" dirty="0">
                <a:latin typeface="BakerSignet BT"/>
              </a:rPr>
              <a:t> </a:t>
            </a:r>
            <a:r>
              <a:rPr lang="en-US" sz="1800" dirty="0" err="1">
                <a:latin typeface="BakerSignet BT"/>
              </a:rPr>
              <a:t>işi</a:t>
            </a:r>
            <a:r>
              <a:rPr lang="en-US" sz="1800" dirty="0">
                <a:latin typeface="BakerSignet BT"/>
              </a:rPr>
              <a:t> 4 </a:t>
            </a:r>
            <a:r>
              <a:rPr lang="en-US" sz="1800" dirty="0" err="1">
                <a:latin typeface="BakerSignet BT"/>
              </a:rPr>
              <a:t>saatte</a:t>
            </a:r>
            <a:r>
              <a:rPr lang="en-US" sz="1800" dirty="0">
                <a:latin typeface="BakerSignet BT"/>
              </a:rPr>
              <a:t> </a:t>
            </a:r>
            <a:r>
              <a:rPr lang="en-US" sz="1800" dirty="0" err="1">
                <a:latin typeface="BakerSignet BT"/>
              </a:rPr>
              <a:t>yapsın</a:t>
            </a:r>
            <a:r>
              <a:rPr lang="en-US" sz="1800" dirty="0">
                <a:latin typeface="BakerSignet BT"/>
              </a:rPr>
              <a:t>. Bu </a:t>
            </a:r>
            <a:r>
              <a:rPr lang="en-US" sz="1800" dirty="0" err="1">
                <a:latin typeface="BakerSignet BT"/>
              </a:rPr>
              <a:t>örnekte</a:t>
            </a:r>
            <a:r>
              <a:rPr lang="en-US" sz="1800" dirty="0">
                <a:latin typeface="BakerSignet BT"/>
              </a:rPr>
              <a:t> </a:t>
            </a:r>
            <a:r>
              <a:rPr lang="en-US" sz="1800" dirty="0" err="1">
                <a:latin typeface="BakerSignet BT"/>
              </a:rPr>
              <a:t>iki</a:t>
            </a:r>
            <a:r>
              <a:rPr lang="en-US" sz="1800" dirty="0">
                <a:latin typeface="BakerSignet BT"/>
              </a:rPr>
              <a:t> </a:t>
            </a:r>
            <a:r>
              <a:rPr lang="en-US" sz="1800" dirty="0" err="1">
                <a:latin typeface="BakerSignet BT"/>
              </a:rPr>
              <a:t>makinada</a:t>
            </a:r>
            <a:r>
              <a:rPr lang="en-US" sz="1800" dirty="0">
                <a:latin typeface="BakerSignet BT"/>
              </a:rPr>
              <a:t> </a:t>
            </a:r>
            <a:r>
              <a:rPr lang="en-US" sz="1800" dirty="0" err="1">
                <a:latin typeface="BakerSignet BT"/>
              </a:rPr>
              <a:t>aynı</a:t>
            </a:r>
            <a:r>
              <a:rPr lang="en-US" sz="1800" dirty="0">
                <a:latin typeface="BakerSignet BT"/>
              </a:rPr>
              <a:t> </a:t>
            </a:r>
            <a:r>
              <a:rPr lang="en-US" sz="1800" dirty="0" err="1">
                <a:latin typeface="BakerSignet BT"/>
              </a:rPr>
              <a:t>işi</a:t>
            </a:r>
            <a:r>
              <a:rPr lang="en-US" sz="1800" dirty="0">
                <a:latin typeface="BakerSignet BT"/>
              </a:rPr>
              <a:t> </a:t>
            </a:r>
            <a:r>
              <a:rPr lang="en-US" sz="1800" dirty="0" err="1">
                <a:latin typeface="BakerSignet BT"/>
              </a:rPr>
              <a:t>yapıyor</a:t>
            </a:r>
            <a:r>
              <a:rPr lang="en-US" sz="1800" dirty="0">
                <a:latin typeface="BakerSignet BT"/>
              </a:rPr>
              <a:t>. </a:t>
            </a:r>
            <a:r>
              <a:rPr lang="en-US" sz="1800" dirty="0" err="1">
                <a:latin typeface="BakerSignet BT"/>
              </a:rPr>
              <a:t>Fakat</a:t>
            </a:r>
            <a:r>
              <a:rPr lang="en-US" sz="1800" dirty="0">
                <a:latin typeface="BakerSignet BT"/>
              </a:rPr>
              <a:t>, </a:t>
            </a:r>
            <a:r>
              <a:rPr lang="en-US" sz="1800" dirty="0" err="1">
                <a:latin typeface="BakerSignet BT"/>
              </a:rPr>
              <a:t>iş</a:t>
            </a:r>
            <a:r>
              <a:rPr lang="en-US" sz="1800" dirty="0">
                <a:latin typeface="BakerSignet BT"/>
              </a:rPr>
              <a:t> </a:t>
            </a:r>
            <a:r>
              <a:rPr lang="en-US" sz="1800" dirty="0" err="1">
                <a:latin typeface="BakerSignet BT"/>
              </a:rPr>
              <a:t>görme</a:t>
            </a:r>
            <a:r>
              <a:rPr lang="en-US" sz="1800" dirty="0">
                <a:latin typeface="BakerSignet BT"/>
              </a:rPr>
              <a:t> </a:t>
            </a:r>
            <a:r>
              <a:rPr lang="en-US" sz="1800" dirty="0" err="1">
                <a:latin typeface="BakerSignet BT"/>
              </a:rPr>
              <a:t>yetenekleri</a:t>
            </a:r>
            <a:r>
              <a:rPr lang="en-US" sz="1800" dirty="0">
                <a:latin typeface="BakerSignet BT"/>
              </a:rPr>
              <a:t> </a:t>
            </a:r>
            <a:r>
              <a:rPr lang="en-US" sz="1800" dirty="0" err="1">
                <a:latin typeface="BakerSignet BT"/>
              </a:rPr>
              <a:t>birbirinden</a:t>
            </a:r>
            <a:r>
              <a:rPr lang="en-US" sz="1800" dirty="0">
                <a:latin typeface="BakerSignet BT"/>
              </a:rPr>
              <a:t> </a:t>
            </a:r>
            <a:r>
              <a:rPr lang="en-US" sz="1800" dirty="0" err="1">
                <a:latin typeface="BakerSignet BT"/>
              </a:rPr>
              <a:t>farklıdır</a:t>
            </a:r>
            <a:r>
              <a:rPr lang="en-US" sz="1800" dirty="0">
                <a:latin typeface="BakerSignet BT"/>
              </a:rPr>
              <a:t>. Bu </a:t>
            </a:r>
            <a:r>
              <a:rPr lang="en-US" sz="1800" dirty="0" err="1">
                <a:latin typeface="BakerSignet BT"/>
              </a:rPr>
              <a:t>işi</a:t>
            </a:r>
            <a:r>
              <a:rPr lang="en-US" sz="1800" dirty="0">
                <a:latin typeface="BakerSignet BT"/>
              </a:rPr>
              <a:t> 2 </a:t>
            </a:r>
            <a:r>
              <a:rPr lang="en-US" sz="1800" dirty="0" err="1">
                <a:latin typeface="BakerSignet BT"/>
              </a:rPr>
              <a:t>saatte</a:t>
            </a:r>
            <a:r>
              <a:rPr lang="en-US" sz="1800" dirty="0">
                <a:latin typeface="BakerSignet BT"/>
              </a:rPr>
              <a:t> </a:t>
            </a:r>
            <a:r>
              <a:rPr lang="en-US" sz="1800" dirty="0" err="1">
                <a:latin typeface="BakerSignet BT"/>
              </a:rPr>
              <a:t>yapan</a:t>
            </a:r>
            <a:r>
              <a:rPr lang="en-US" sz="1800" dirty="0">
                <a:latin typeface="BakerSignet BT"/>
              </a:rPr>
              <a:t> </a:t>
            </a:r>
            <a:r>
              <a:rPr lang="en-US" sz="1800" dirty="0" err="1">
                <a:latin typeface="BakerSignet BT"/>
              </a:rPr>
              <a:t>makina</a:t>
            </a:r>
            <a:r>
              <a:rPr lang="en-US" sz="1800" dirty="0">
                <a:latin typeface="BakerSignet BT"/>
              </a:rPr>
              <a:t> </a:t>
            </a:r>
            <a:r>
              <a:rPr lang="en-US" sz="1800" dirty="0" err="1">
                <a:latin typeface="BakerSignet BT"/>
              </a:rPr>
              <a:t>veya</a:t>
            </a:r>
            <a:r>
              <a:rPr lang="en-US" sz="1800" dirty="0">
                <a:latin typeface="BakerSignet BT"/>
              </a:rPr>
              <a:t> </a:t>
            </a:r>
            <a:r>
              <a:rPr lang="en-US" sz="1800" dirty="0" err="1">
                <a:latin typeface="BakerSignet BT"/>
              </a:rPr>
              <a:t>cihaz</a:t>
            </a:r>
            <a:r>
              <a:rPr lang="en-US" sz="1800" dirty="0">
                <a:latin typeface="BakerSignet BT"/>
              </a:rPr>
              <a:t> </a:t>
            </a:r>
            <a:r>
              <a:rPr lang="en-US" sz="1800" dirty="0" err="1">
                <a:latin typeface="BakerSignet BT"/>
              </a:rPr>
              <a:t>diğerinden</a:t>
            </a:r>
            <a:r>
              <a:rPr lang="en-US" sz="1800" dirty="0">
                <a:latin typeface="BakerSignet BT"/>
              </a:rPr>
              <a:t> </a:t>
            </a:r>
            <a:r>
              <a:rPr lang="en-US" sz="1800" dirty="0" err="1">
                <a:latin typeface="BakerSignet BT"/>
              </a:rPr>
              <a:t>daha</a:t>
            </a:r>
            <a:r>
              <a:rPr lang="en-US" sz="1800" dirty="0">
                <a:latin typeface="BakerSignet BT"/>
              </a:rPr>
              <a:t> </a:t>
            </a:r>
            <a:r>
              <a:rPr lang="en-US" sz="1800" dirty="0" err="1">
                <a:latin typeface="BakerSignet BT"/>
              </a:rPr>
              <a:t>güçlüdür</a:t>
            </a:r>
            <a:r>
              <a:rPr lang="en-US" sz="1800" dirty="0">
                <a:latin typeface="BakerSignet BT"/>
              </a:rPr>
              <a:t>.</a:t>
            </a:r>
            <a:endParaRPr lang="tr-TR" sz="1800" dirty="0">
              <a:latin typeface="BakerSignet BT"/>
            </a:endParaRPr>
          </a:p>
          <a:p>
            <a:pPr algn="just"/>
            <a:r>
              <a:rPr lang="en-US" sz="1800" dirty="0" err="1">
                <a:latin typeface="BakerSignet BT"/>
              </a:rPr>
              <a:t>İş</a:t>
            </a:r>
            <a:r>
              <a:rPr lang="en-US" sz="1800" dirty="0">
                <a:latin typeface="BakerSignet BT"/>
              </a:rPr>
              <a:t> </a:t>
            </a:r>
            <a:r>
              <a:rPr lang="en-US" sz="1800" dirty="0" err="1">
                <a:latin typeface="BakerSignet BT"/>
              </a:rPr>
              <a:t>yapmak</a:t>
            </a:r>
            <a:r>
              <a:rPr lang="en-US" sz="1800" dirty="0">
                <a:latin typeface="BakerSignet BT"/>
              </a:rPr>
              <a:t> </a:t>
            </a:r>
            <a:r>
              <a:rPr lang="en-US" sz="1800" dirty="0" err="1">
                <a:latin typeface="BakerSignet BT"/>
              </a:rPr>
              <a:t>kadar</a:t>
            </a:r>
            <a:r>
              <a:rPr lang="en-US" sz="1800" dirty="0">
                <a:latin typeface="BakerSignet BT"/>
              </a:rPr>
              <a:t>, o </a:t>
            </a:r>
            <a:r>
              <a:rPr lang="en-US" sz="1800" dirty="0" err="1">
                <a:latin typeface="BakerSignet BT"/>
              </a:rPr>
              <a:t>işi</a:t>
            </a:r>
            <a:r>
              <a:rPr lang="en-US" sz="1800" dirty="0">
                <a:latin typeface="BakerSignet BT"/>
              </a:rPr>
              <a:t> </a:t>
            </a:r>
            <a:r>
              <a:rPr lang="en-US" sz="1800" dirty="0" err="1">
                <a:latin typeface="BakerSignet BT"/>
              </a:rPr>
              <a:t>kısa</a:t>
            </a:r>
            <a:r>
              <a:rPr lang="en-US" sz="1800" dirty="0">
                <a:latin typeface="BakerSignet BT"/>
              </a:rPr>
              <a:t> </a:t>
            </a:r>
            <a:r>
              <a:rPr lang="en-US" sz="1800" dirty="0" err="1">
                <a:latin typeface="BakerSignet BT"/>
              </a:rPr>
              <a:t>zamanda</a:t>
            </a:r>
            <a:r>
              <a:rPr lang="en-US" sz="1800" dirty="0">
                <a:latin typeface="BakerSignet BT"/>
              </a:rPr>
              <a:t> </a:t>
            </a:r>
            <a:r>
              <a:rPr lang="en-US" sz="1800" dirty="0" err="1">
                <a:latin typeface="BakerSignet BT"/>
              </a:rPr>
              <a:t>yapmakta</a:t>
            </a:r>
            <a:r>
              <a:rPr lang="en-US" sz="1800" dirty="0">
                <a:latin typeface="BakerSignet BT"/>
              </a:rPr>
              <a:t> </a:t>
            </a:r>
            <a:r>
              <a:rPr lang="en-US" sz="1800" dirty="0" err="1">
                <a:latin typeface="BakerSignet BT"/>
              </a:rPr>
              <a:t>önemlidir</a:t>
            </a:r>
            <a:r>
              <a:rPr lang="en-US" sz="1800" dirty="0">
                <a:latin typeface="BakerSignet BT"/>
              </a:rPr>
              <a:t>. Bu </a:t>
            </a:r>
            <a:r>
              <a:rPr lang="en-US" sz="1800" dirty="0" err="1">
                <a:latin typeface="BakerSignet BT"/>
              </a:rPr>
              <a:t>nedenden</a:t>
            </a:r>
            <a:r>
              <a:rPr lang="en-US" sz="1800" dirty="0">
                <a:latin typeface="BakerSignet BT"/>
              </a:rPr>
              <a:t> </a:t>
            </a:r>
            <a:r>
              <a:rPr lang="en-US" sz="1800" dirty="0" err="1">
                <a:latin typeface="BakerSignet BT"/>
              </a:rPr>
              <a:t>dolayı</a:t>
            </a:r>
            <a:r>
              <a:rPr lang="en-US" sz="1800" dirty="0">
                <a:latin typeface="BakerSignet BT"/>
              </a:rPr>
              <a:t> </a:t>
            </a:r>
            <a:r>
              <a:rPr lang="en-US" sz="1800" dirty="0" err="1">
                <a:latin typeface="BakerSignet BT"/>
              </a:rPr>
              <a:t>güç</a:t>
            </a:r>
            <a:r>
              <a:rPr lang="en-US" sz="1800" dirty="0">
                <a:latin typeface="BakerSignet BT"/>
              </a:rPr>
              <a:t> </a:t>
            </a:r>
            <a:r>
              <a:rPr lang="en-US" sz="1800" dirty="0" err="1">
                <a:latin typeface="BakerSignet BT"/>
              </a:rPr>
              <a:t>tanımlanır</a:t>
            </a:r>
            <a:r>
              <a:rPr lang="en-US" sz="1800" dirty="0">
                <a:latin typeface="BakerSignet BT"/>
              </a:rPr>
              <a:t>. </a:t>
            </a:r>
            <a:r>
              <a:rPr lang="en-US" sz="1800" dirty="0" err="1">
                <a:latin typeface="BakerSignet BT"/>
              </a:rPr>
              <a:t>Güç</a:t>
            </a:r>
            <a:r>
              <a:rPr lang="en-US" sz="1800" dirty="0">
                <a:latin typeface="BakerSignet BT"/>
              </a:rPr>
              <a:t>, </a:t>
            </a:r>
            <a:r>
              <a:rPr lang="en-US" sz="1800" dirty="0" err="1">
                <a:latin typeface="BakerSignet BT"/>
              </a:rPr>
              <a:t>birim</a:t>
            </a:r>
            <a:r>
              <a:rPr lang="en-US" sz="1800" dirty="0">
                <a:latin typeface="BakerSignet BT"/>
              </a:rPr>
              <a:t> </a:t>
            </a:r>
            <a:r>
              <a:rPr lang="en-US" sz="1800" dirty="0" err="1">
                <a:latin typeface="BakerSignet BT"/>
              </a:rPr>
              <a:t>zamanda</a:t>
            </a:r>
            <a:r>
              <a:rPr lang="en-US" sz="1800" dirty="0">
                <a:latin typeface="BakerSignet BT"/>
              </a:rPr>
              <a:t> </a:t>
            </a:r>
            <a:r>
              <a:rPr lang="en-US" sz="1800" dirty="0" err="1">
                <a:latin typeface="BakerSignet BT"/>
              </a:rPr>
              <a:t>yapılan</a:t>
            </a:r>
            <a:r>
              <a:rPr lang="en-US" sz="1800" dirty="0">
                <a:latin typeface="BakerSignet BT"/>
              </a:rPr>
              <a:t> </a:t>
            </a:r>
            <a:r>
              <a:rPr lang="en-US" sz="1800" dirty="0" err="1">
                <a:latin typeface="BakerSignet BT"/>
              </a:rPr>
              <a:t>iş</a:t>
            </a:r>
            <a:r>
              <a:rPr lang="en-US" sz="1800" dirty="0">
                <a:latin typeface="BakerSignet BT"/>
              </a:rPr>
              <a:t> </a:t>
            </a:r>
            <a:r>
              <a:rPr lang="en-US" sz="1800" dirty="0" err="1">
                <a:latin typeface="BakerSignet BT"/>
              </a:rPr>
              <a:t>miktarı</a:t>
            </a:r>
            <a:r>
              <a:rPr lang="en-US" sz="1800" dirty="0">
                <a:latin typeface="BakerSignet BT"/>
              </a:rPr>
              <a:t>, </a:t>
            </a:r>
            <a:r>
              <a:rPr lang="en-US" sz="1800" dirty="0" err="1">
                <a:latin typeface="BakerSignet BT"/>
              </a:rPr>
              <a:t>olarak</a:t>
            </a:r>
            <a:r>
              <a:rPr lang="en-US" sz="1800" dirty="0">
                <a:latin typeface="BakerSignet BT"/>
              </a:rPr>
              <a:t> </a:t>
            </a:r>
            <a:r>
              <a:rPr lang="en-US" sz="1800" dirty="0" err="1">
                <a:latin typeface="BakerSignet BT"/>
              </a:rPr>
              <a:t>veya</a:t>
            </a:r>
            <a:r>
              <a:rPr lang="en-US" sz="1800" dirty="0">
                <a:latin typeface="BakerSignet BT"/>
              </a:rPr>
              <a:t> </a:t>
            </a:r>
            <a:r>
              <a:rPr lang="en-US" sz="1800" dirty="0" err="1">
                <a:latin typeface="BakerSignet BT"/>
              </a:rPr>
              <a:t>iş</a:t>
            </a:r>
            <a:r>
              <a:rPr lang="en-US" sz="1800" dirty="0">
                <a:latin typeface="BakerSignet BT"/>
              </a:rPr>
              <a:t> </a:t>
            </a:r>
            <a:r>
              <a:rPr lang="en-US" sz="1800" dirty="0" err="1">
                <a:latin typeface="BakerSignet BT"/>
              </a:rPr>
              <a:t>yapma</a:t>
            </a:r>
            <a:r>
              <a:rPr lang="en-US" sz="1800" dirty="0">
                <a:latin typeface="BakerSignet BT"/>
              </a:rPr>
              <a:t> </a:t>
            </a:r>
            <a:r>
              <a:rPr lang="en-US" sz="1800" dirty="0" err="1">
                <a:latin typeface="BakerSignet BT"/>
              </a:rPr>
              <a:t>hızı</a:t>
            </a:r>
            <a:r>
              <a:rPr lang="en-US" sz="1800" dirty="0">
                <a:latin typeface="BakerSignet BT"/>
              </a:rPr>
              <a:t> </a:t>
            </a:r>
            <a:r>
              <a:rPr lang="en-US" sz="1800" dirty="0" err="1">
                <a:latin typeface="BakerSignet BT"/>
              </a:rPr>
              <a:t>olarakta</a:t>
            </a:r>
            <a:r>
              <a:rPr lang="en-US" sz="1800" dirty="0">
                <a:latin typeface="BakerSignet BT"/>
              </a:rPr>
              <a:t> </a:t>
            </a:r>
            <a:r>
              <a:rPr lang="en-US" sz="1800" dirty="0" err="1">
                <a:latin typeface="BakerSignet BT"/>
              </a:rPr>
              <a:t>tanımlanabilir</a:t>
            </a:r>
            <a:r>
              <a:rPr lang="en-US" sz="1800" dirty="0">
                <a:latin typeface="BakerSignet BT"/>
              </a:rPr>
              <a:t>. </a:t>
            </a:r>
            <a:r>
              <a:rPr lang="en-US" sz="1800" dirty="0" err="1">
                <a:latin typeface="BakerSignet BT"/>
              </a:rPr>
              <a:t>Güç</a:t>
            </a:r>
            <a:r>
              <a:rPr lang="en-US" sz="1800" dirty="0">
                <a:latin typeface="BakerSignet BT"/>
              </a:rPr>
              <a:t>, </a:t>
            </a:r>
            <a:r>
              <a:rPr lang="en-US" sz="1800" dirty="0" err="1">
                <a:latin typeface="BakerSignet BT"/>
              </a:rPr>
              <a:t>bir</a:t>
            </a:r>
            <a:r>
              <a:rPr lang="en-US" sz="1800" dirty="0">
                <a:latin typeface="BakerSignet BT"/>
              </a:rPr>
              <a:t> </a:t>
            </a:r>
            <a:r>
              <a:rPr lang="en-US" sz="1800" dirty="0" err="1">
                <a:latin typeface="BakerSignet BT"/>
              </a:rPr>
              <a:t>saniyede</a:t>
            </a:r>
            <a:r>
              <a:rPr lang="en-US" sz="1800" dirty="0">
                <a:latin typeface="BakerSignet BT"/>
              </a:rPr>
              <a:t> </a:t>
            </a:r>
            <a:r>
              <a:rPr lang="en-US" sz="1800" dirty="0" err="1">
                <a:latin typeface="BakerSignet BT"/>
              </a:rPr>
              <a:t>yapılan</a:t>
            </a:r>
            <a:r>
              <a:rPr lang="en-US" sz="1800" dirty="0">
                <a:latin typeface="BakerSignet BT"/>
              </a:rPr>
              <a:t> </a:t>
            </a:r>
            <a:r>
              <a:rPr lang="en-US" sz="1800" dirty="0" err="1">
                <a:latin typeface="BakerSignet BT"/>
              </a:rPr>
              <a:t>iştir</a:t>
            </a:r>
            <a:r>
              <a:rPr lang="en-US" sz="1800" dirty="0">
                <a:latin typeface="BakerSignet BT"/>
              </a:rPr>
              <a:t>. </a:t>
            </a:r>
            <a:r>
              <a:rPr lang="en-US" sz="1800" dirty="0" err="1">
                <a:latin typeface="BakerSignet BT"/>
              </a:rPr>
              <a:t>Yapılan</a:t>
            </a:r>
            <a:r>
              <a:rPr lang="en-US" sz="1800" dirty="0">
                <a:latin typeface="BakerSignet BT"/>
              </a:rPr>
              <a:t> </a:t>
            </a:r>
            <a:r>
              <a:rPr lang="en-US" sz="1800" dirty="0" err="1">
                <a:latin typeface="BakerSignet BT"/>
              </a:rPr>
              <a:t>tanıma</a:t>
            </a:r>
            <a:r>
              <a:rPr lang="en-US" sz="1800" dirty="0">
                <a:latin typeface="BakerSignet BT"/>
              </a:rPr>
              <a:t> </a:t>
            </a:r>
            <a:r>
              <a:rPr lang="en-US" sz="1800" dirty="0" err="1">
                <a:latin typeface="BakerSignet BT"/>
              </a:rPr>
              <a:t>göre</a:t>
            </a:r>
            <a:r>
              <a:rPr lang="en-US" sz="1800" dirty="0">
                <a:latin typeface="BakerSignet BT"/>
              </a:rPr>
              <a:t>,</a:t>
            </a:r>
            <a:endParaRPr lang="tr-TR" sz="1800" dirty="0">
              <a:latin typeface="BakerSignet BT"/>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algn="l"/>
            <a:r>
              <a:rPr lang="tr-TR" sz="4000" dirty="0"/>
              <a:t>13.</a:t>
            </a:r>
            <a:r>
              <a:rPr lang="tr-TR" sz="4000" baseline="0" dirty="0"/>
              <a:t> Elektrik Enerjisi ve Gücü</a:t>
            </a:r>
            <a:endParaRPr lang="tr-TR" sz="4000" dirty="0"/>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3" cstate="print"/>
          <a:stretch>
            <a:fillRect/>
          </a:stretch>
        </p:blipFill>
        <p:spPr>
          <a:xfrm>
            <a:off x="7572396" y="285728"/>
            <a:ext cx="1055103" cy="1125714"/>
          </a:xfrm>
          <a:prstGeom prst="rect">
            <a:avLst/>
          </a:prstGeom>
        </p:spPr>
      </p:pic>
      <p:pic>
        <p:nvPicPr>
          <p:cNvPr id="30722" name="Picture 2"/>
          <p:cNvPicPr>
            <a:picLocks noGrp="1" noChangeAspect="1" noChangeArrowheads="1"/>
          </p:cNvPicPr>
          <p:nvPr>
            <p:ph idx="1"/>
          </p:nvPr>
        </p:nvPicPr>
        <p:blipFill>
          <a:blip r:embed="rId4"/>
          <a:srcRect/>
          <a:stretch>
            <a:fillRect/>
          </a:stretch>
        </p:blipFill>
        <p:spPr bwMode="auto">
          <a:xfrm>
            <a:off x="428596" y="1714488"/>
            <a:ext cx="5071170" cy="4525963"/>
          </a:xfrm>
          <a:prstGeom prst="rect">
            <a:avLst/>
          </a:prstGeom>
          <a:noFill/>
          <a:ln w="9525">
            <a:noFill/>
            <a:miter lim="800000"/>
            <a:headEnd/>
            <a:tailEnd/>
          </a:ln>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algn="l"/>
            <a:r>
              <a:rPr lang="tr-TR" sz="4000" dirty="0"/>
              <a:t>13.</a:t>
            </a:r>
            <a:r>
              <a:rPr lang="tr-TR" sz="4000" baseline="0" dirty="0"/>
              <a:t> Elektrik Enerjisi ve Gücü</a:t>
            </a:r>
            <a:endParaRPr lang="tr-TR" sz="4000" dirty="0"/>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3" cstate="print"/>
          <a:stretch>
            <a:fillRect/>
          </a:stretch>
        </p:blipFill>
        <p:spPr>
          <a:xfrm>
            <a:off x="7572396" y="285728"/>
            <a:ext cx="1055103" cy="1125714"/>
          </a:xfrm>
          <a:prstGeom prst="rect">
            <a:avLst/>
          </a:prstGeom>
        </p:spPr>
      </p:pic>
      <p:sp>
        <p:nvSpPr>
          <p:cNvPr id="5" name="4 İçerik Yer Tutucusu"/>
          <p:cNvSpPr>
            <a:spLocks noGrp="1"/>
          </p:cNvSpPr>
          <p:nvPr>
            <p:ph idx="1"/>
          </p:nvPr>
        </p:nvSpPr>
        <p:spPr/>
        <p:txBody>
          <a:bodyPr>
            <a:normAutofit/>
          </a:bodyPr>
          <a:lstStyle/>
          <a:p>
            <a:pPr algn="just"/>
            <a:r>
              <a:rPr lang="en-US" sz="1800" dirty="0" err="1">
                <a:latin typeface="BakerSignet BT"/>
              </a:rPr>
              <a:t>Akım</a:t>
            </a:r>
            <a:r>
              <a:rPr lang="en-US" sz="1800" dirty="0">
                <a:latin typeface="BakerSignet BT"/>
              </a:rPr>
              <a:t> </a:t>
            </a:r>
            <a:r>
              <a:rPr lang="en-US" sz="1800" dirty="0" err="1">
                <a:latin typeface="BakerSignet BT"/>
              </a:rPr>
              <a:t>birim</a:t>
            </a:r>
            <a:r>
              <a:rPr lang="en-US" sz="1800" dirty="0">
                <a:latin typeface="BakerSignet BT"/>
              </a:rPr>
              <a:t> </a:t>
            </a:r>
            <a:r>
              <a:rPr lang="en-US" sz="1800" dirty="0" err="1">
                <a:latin typeface="BakerSignet BT"/>
              </a:rPr>
              <a:t>Amper</a:t>
            </a:r>
            <a:r>
              <a:rPr lang="en-US" sz="1800" dirty="0">
                <a:latin typeface="BakerSignet BT"/>
              </a:rPr>
              <a:t> (A), </a:t>
            </a:r>
            <a:r>
              <a:rPr lang="en-US" sz="1800" dirty="0" err="1">
                <a:latin typeface="BakerSignet BT"/>
              </a:rPr>
              <a:t>gerilim</a:t>
            </a:r>
            <a:r>
              <a:rPr lang="en-US" sz="1800" dirty="0">
                <a:latin typeface="BakerSignet BT"/>
              </a:rPr>
              <a:t> </a:t>
            </a:r>
            <a:r>
              <a:rPr lang="en-US" sz="1800" dirty="0" err="1">
                <a:latin typeface="BakerSignet BT"/>
              </a:rPr>
              <a:t>birimi</a:t>
            </a:r>
            <a:r>
              <a:rPr lang="en-US" sz="1800" dirty="0">
                <a:latin typeface="BakerSignet BT"/>
              </a:rPr>
              <a:t> Volt (V), </a:t>
            </a:r>
            <a:r>
              <a:rPr lang="en-US" sz="1800" dirty="0" err="1">
                <a:latin typeface="BakerSignet BT"/>
              </a:rPr>
              <a:t>direnç</a:t>
            </a:r>
            <a:r>
              <a:rPr lang="en-US" sz="1800" dirty="0">
                <a:latin typeface="BakerSignet BT"/>
              </a:rPr>
              <a:t> </a:t>
            </a:r>
            <a:r>
              <a:rPr lang="en-US" sz="1800" dirty="0" err="1">
                <a:latin typeface="BakerSignet BT"/>
              </a:rPr>
              <a:t>birimi</a:t>
            </a:r>
            <a:r>
              <a:rPr lang="en-US" sz="1800" dirty="0">
                <a:latin typeface="BakerSignet BT"/>
              </a:rPr>
              <a:t> Ohm </a:t>
            </a:r>
            <a:r>
              <a:rPr lang="en-US" sz="1800" dirty="0" err="1">
                <a:latin typeface="BakerSignet BT"/>
              </a:rPr>
              <a:t>alındığında</a:t>
            </a:r>
            <a:r>
              <a:rPr lang="en-US" sz="1800" dirty="0">
                <a:latin typeface="BakerSignet BT"/>
              </a:rPr>
              <a:t> </a:t>
            </a:r>
            <a:r>
              <a:rPr lang="en-US" sz="1800" dirty="0" err="1">
                <a:latin typeface="BakerSignet BT"/>
              </a:rPr>
              <a:t>güç</a:t>
            </a:r>
            <a:r>
              <a:rPr lang="en-US" sz="1800" dirty="0">
                <a:latin typeface="BakerSignet BT"/>
              </a:rPr>
              <a:t> </a:t>
            </a:r>
            <a:r>
              <a:rPr lang="en-US" sz="1800" dirty="0" err="1">
                <a:latin typeface="BakerSignet BT"/>
              </a:rPr>
              <a:t>birimi</a:t>
            </a:r>
            <a:r>
              <a:rPr lang="en-US" sz="1800" dirty="0">
                <a:latin typeface="BakerSignet BT"/>
              </a:rPr>
              <a:t> Watt (W) </a:t>
            </a:r>
            <a:r>
              <a:rPr lang="en-US" sz="1800" dirty="0" err="1">
                <a:latin typeface="BakerSignet BT"/>
              </a:rPr>
              <a:t>olmaktadır</a:t>
            </a:r>
            <a:r>
              <a:rPr lang="en-US" sz="1800" dirty="0">
                <a:latin typeface="BakerSignet BT"/>
              </a:rPr>
              <a:t>. 1 Watt, </a:t>
            </a:r>
            <a:r>
              <a:rPr lang="en-US" sz="1800" dirty="0" err="1">
                <a:latin typeface="BakerSignet BT"/>
              </a:rPr>
              <a:t>bir</a:t>
            </a:r>
            <a:r>
              <a:rPr lang="en-US" sz="1800" dirty="0">
                <a:latin typeface="BakerSignet BT"/>
              </a:rPr>
              <a:t> </a:t>
            </a:r>
            <a:r>
              <a:rPr lang="en-US" sz="1800" dirty="0" err="1">
                <a:latin typeface="BakerSignet BT"/>
              </a:rPr>
              <a:t>amper</a:t>
            </a:r>
            <a:r>
              <a:rPr lang="en-US" sz="1800" dirty="0">
                <a:latin typeface="BakerSignet BT"/>
              </a:rPr>
              <a:t> </a:t>
            </a:r>
            <a:r>
              <a:rPr lang="en-US" sz="1800" dirty="0" err="1">
                <a:latin typeface="BakerSignet BT"/>
              </a:rPr>
              <a:t>şiddetindeki</a:t>
            </a:r>
            <a:r>
              <a:rPr lang="en-US" sz="1800" dirty="0">
                <a:latin typeface="BakerSignet BT"/>
              </a:rPr>
              <a:t> </a:t>
            </a:r>
            <a:r>
              <a:rPr lang="en-US" sz="1800" dirty="0" err="1">
                <a:latin typeface="BakerSignet BT"/>
              </a:rPr>
              <a:t>bir</a:t>
            </a:r>
            <a:r>
              <a:rPr lang="en-US" sz="1800" dirty="0">
                <a:latin typeface="BakerSignet BT"/>
              </a:rPr>
              <a:t> </a:t>
            </a:r>
            <a:r>
              <a:rPr lang="en-US" sz="1800" dirty="0" err="1">
                <a:latin typeface="BakerSignet BT"/>
              </a:rPr>
              <a:t>elektrik</a:t>
            </a:r>
            <a:r>
              <a:rPr lang="en-US" sz="1800" dirty="0">
                <a:latin typeface="BakerSignet BT"/>
              </a:rPr>
              <a:t> </a:t>
            </a:r>
            <a:r>
              <a:rPr lang="en-US" sz="1800" dirty="0" err="1">
                <a:latin typeface="BakerSignet BT"/>
              </a:rPr>
              <a:t>akımının</a:t>
            </a:r>
            <a:r>
              <a:rPr lang="en-US" sz="1800" dirty="0">
                <a:latin typeface="BakerSignet BT"/>
              </a:rPr>
              <a:t>, </a:t>
            </a:r>
            <a:r>
              <a:rPr lang="en-US" sz="1800" dirty="0" err="1">
                <a:latin typeface="BakerSignet BT"/>
              </a:rPr>
              <a:t>bir</a:t>
            </a:r>
            <a:r>
              <a:rPr lang="en-US" sz="1800" dirty="0">
                <a:latin typeface="BakerSignet BT"/>
              </a:rPr>
              <a:t> </a:t>
            </a:r>
            <a:r>
              <a:rPr lang="en-US" sz="1800" dirty="0" err="1">
                <a:latin typeface="BakerSignet BT"/>
              </a:rPr>
              <a:t>Volt'luk</a:t>
            </a:r>
            <a:r>
              <a:rPr lang="en-US" sz="1800" dirty="0">
                <a:latin typeface="BakerSignet BT"/>
              </a:rPr>
              <a:t> </a:t>
            </a:r>
            <a:r>
              <a:rPr lang="en-US" sz="1800" dirty="0" err="1">
                <a:latin typeface="BakerSignet BT"/>
              </a:rPr>
              <a:t>gerilim</a:t>
            </a:r>
            <a:r>
              <a:rPr lang="en-US" sz="1800" dirty="0">
                <a:latin typeface="BakerSignet BT"/>
              </a:rPr>
              <a:t> </a:t>
            </a:r>
            <a:r>
              <a:rPr lang="en-US" sz="1800" dirty="0" err="1">
                <a:latin typeface="BakerSignet BT"/>
              </a:rPr>
              <a:t>altında</a:t>
            </a:r>
            <a:r>
              <a:rPr lang="en-US" sz="1800" dirty="0">
                <a:latin typeface="BakerSignet BT"/>
              </a:rPr>
              <a:t> </a:t>
            </a:r>
            <a:r>
              <a:rPr lang="en-US" sz="1800" dirty="0" err="1">
                <a:latin typeface="BakerSignet BT"/>
              </a:rPr>
              <a:t>yaptığı</a:t>
            </a:r>
            <a:r>
              <a:rPr lang="en-US" sz="1800" dirty="0">
                <a:latin typeface="BakerSignet BT"/>
              </a:rPr>
              <a:t> </a:t>
            </a:r>
            <a:r>
              <a:rPr lang="en-US" sz="1800" dirty="0" err="1">
                <a:latin typeface="BakerSignet BT"/>
              </a:rPr>
              <a:t>iştir</a:t>
            </a:r>
            <a:r>
              <a:rPr lang="en-US" sz="1800" dirty="0">
                <a:latin typeface="BakerSignet BT"/>
              </a:rPr>
              <a:t>. Watt </a:t>
            </a:r>
            <a:r>
              <a:rPr lang="en-US" sz="1800" dirty="0" err="1">
                <a:latin typeface="BakerSignet BT"/>
              </a:rPr>
              <a:t>sözcüğü</a:t>
            </a:r>
            <a:r>
              <a:rPr lang="en-US" sz="1800" dirty="0">
                <a:latin typeface="BakerSignet BT"/>
              </a:rPr>
              <a:t>, 1736-1819 </a:t>
            </a:r>
            <a:r>
              <a:rPr lang="en-US" sz="1800" dirty="0" err="1">
                <a:latin typeface="BakerSignet BT"/>
              </a:rPr>
              <a:t>yıllarında</a:t>
            </a:r>
            <a:r>
              <a:rPr lang="en-US" sz="1800" dirty="0">
                <a:latin typeface="BakerSignet BT"/>
              </a:rPr>
              <a:t> </a:t>
            </a:r>
            <a:r>
              <a:rPr lang="en-US" sz="1800" dirty="0" err="1">
                <a:latin typeface="BakerSignet BT"/>
              </a:rPr>
              <a:t>yaşayan</a:t>
            </a:r>
            <a:r>
              <a:rPr lang="en-US" sz="1800" dirty="0">
                <a:latin typeface="BakerSignet BT"/>
              </a:rPr>
              <a:t> </a:t>
            </a:r>
            <a:r>
              <a:rPr lang="en-US" sz="1800" dirty="0" err="1">
                <a:latin typeface="BakerSignet BT"/>
              </a:rPr>
              <a:t>buhar</a:t>
            </a:r>
            <a:r>
              <a:rPr lang="en-US" sz="1800" dirty="0">
                <a:latin typeface="BakerSignet BT"/>
              </a:rPr>
              <a:t> </a:t>
            </a:r>
            <a:r>
              <a:rPr lang="en-US" sz="1800" dirty="0" err="1">
                <a:latin typeface="BakerSignet BT"/>
              </a:rPr>
              <a:t>makinasıyla</a:t>
            </a:r>
            <a:r>
              <a:rPr lang="en-US" sz="1800" dirty="0">
                <a:latin typeface="BakerSignet BT"/>
              </a:rPr>
              <a:t> </a:t>
            </a:r>
            <a:r>
              <a:rPr lang="en-US" sz="1800" dirty="0" err="1">
                <a:latin typeface="BakerSignet BT"/>
              </a:rPr>
              <a:t>ilgili</a:t>
            </a:r>
            <a:r>
              <a:rPr lang="en-US" sz="1800" dirty="0">
                <a:latin typeface="BakerSignet BT"/>
              </a:rPr>
              <a:t> </a:t>
            </a:r>
            <a:r>
              <a:rPr lang="en-US" sz="1800" dirty="0" err="1">
                <a:latin typeface="BakerSignet BT"/>
              </a:rPr>
              <a:t>buluşu</a:t>
            </a:r>
            <a:r>
              <a:rPr lang="en-US" sz="1800" dirty="0">
                <a:latin typeface="BakerSignet BT"/>
              </a:rPr>
              <a:t> </a:t>
            </a:r>
            <a:r>
              <a:rPr lang="en-US" sz="1800" dirty="0" err="1">
                <a:latin typeface="BakerSignet BT"/>
              </a:rPr>
              <a:t>ile</a:t>
            </a:r>
            <a:r>
              <a:rPr lang="en-US" sz="1800" dirty="0">
                <a:latin typeface="BakerSignet BT"/>
              </a:rPr>
              <a:t> </a:t>
            </a:r>
            <a:r>
              <a:rPr lang="en-US" sz="1800" dirty="0" err="1">
                <a:latin typeface="BakerSignet BT"/>
              </a:rPr>
              <a:t>ün</a:t>
            </a:r>
            <a:r>
              <a:rPr lang="en-US" sz="1800" dirty="0">
                <a:latin typeface="BakerSignet BT"/>
              </a:rPr>
              <a:t> </a:t>
            </a:r>
            <a:r>
              <a:rPr lang="en-US" sz="1800" dirty="0" err="1">
                <a:latin typeface="BakerSignet BT"/>
              </a:rPr>
              <a:t>yapan</a:t>
            </a:r>
            <a:r>
              <a:rPr lang="en-US" sz="1800" dirty="0">
                <a:latin typeface="BakerSignet BT"/>
              </a:rPr>
              <a:t> </a:t>
            </a:r>
            <a:r>
              <a:rPr lang="en-US" sz="1800" dirty="0" err="1">
                <a:latin typeface="BakerSignet BT"/>
              </a:rPr>
              <a:t>İskoçyalı</a:t>
            </a:r>
            <a:r>
              <a:rPr lang="en-US" sz="1800" dirty="0">
                <a:latin typeface="BakerSignet BT"/>
              </a:rPr>
              <a:t> </a:t>
            </a:r>
            <a:r>
              <a:rPr lang="en-US" sz="1800" dirty="0" err="1">
                <a:latin typeface="BakerSignet BT"/>
              </a:rPr>
              <a:t>mühendis</a:t>
            </a:r>
            <a:r>
              <a:rPr lang="en-US" sz="1800" dirty="0">
                <a:latin typeface="BakerSignet BT"/>
              </a:rPr>
              <a:t> </a:t>
            </a:r>
            <a:r>
              <a:rPr lang="en-US" sz="1800" dirty="0" err="1">
                <a:latin typeface="BakerSignet BT"/>
              </a:rPr>
              <a:t>mekanikçi</a:t>
            </a:r>
            <a:r>
              <a:rPr lang="en-US" sz="1800" dirty="0">
                <a:latin typeface="BakerSignet BT"/>
              </a:rPr>
              <a:t> </a:t>
            </a:r>
            <a:r>
              <a:rPr lang="en-US" sz="1800" dirty="0" err="1">
                <a:latin typeface="BakerSignet BT"/>
              </a:rPr>
              <a:t>olan</a:t>
            </a:r>
            <a:r>
              <a:rPr lang="en-US" sz="1800" dirty="0">
                <a:latin typeface="BakerSignet BT"/>
              </a:rPr>
              <a:t> James </a:t>
            </a:r>
            <a:r>
              <a:rPr lang="en-US" sz="1800" dirty="0" err="1">
                <a:latin typeface="BakerSignet BT"/>
              </a:rPr>
              <a:t>Watt'ın</a:t>
            </a:r>
            <a:r>
              <a:rPr lang="en-US" sz="1800" dirty="0">
                <a:latin typeface="BakerSignet BT"/>
              </a:rPr>
              <a:t> </a:t>
            </a:r>
            <a:r>
              <a:rPr lang="en-US" sz="1800" dirty="0" err="1">
                <a:latin typeface="BakerSignet BT"/>
              </a:rPr>
              <a:t>adından</a:t>
            </a:r>
            <a:r>
              <a:rPr lang="en-US" sz="1800" dirty="0">
                <a:latin typeface="BakerSignet BT"/>
              </a:rPr>
              <a:t> </a:t>
            </a:r>
            <a:r>
              <a:rPr lang="en-US" sz="1800" dirty="0" err="1">
                <a:latin typeface="BakerSignet BT"/>
              </a:rPr>
              <a:t>alınmıştır</a:t>
            </a:r>
            <a:r>
              <a:rPr lang="en-US" sz="1800" dirty="0">
                <a:latin typeface="BakerSignet BT"/>
              </a:rPr>
              <a:t>.</a:t>
            </a:r>
            <a:endParaRPr lang="tr-TR" sz="1800"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algn="l"/>
            <a:r>
              <a:rPr lang="tr-TR" sz="4000" dirty="0"/>
              <a:t>13.</a:t>
            </a:r>
            <a:r>
              <a:rPr lang="tr-TR" sz="4000" baseline="0" dirty="0"/>
              <a:t> Elektrik Enerjisi ve Gücü</a:t>
            </a:r>
            <a:endParaRPr lang="tr-TR" sz="4000" dirty="0"/>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3" cstate="print"/>
          <a:stretch>
            <a:fillRect/>
          </a:stretch>
        </p:blipFill>
        <p:spPr>
          <a:xfrm>
            <a:off x="7572396" y="285728"/>
            <a:ext cx="1055103" cy="1125714"/>
          </a:xfrm>
          <a:prstGeom prst="rect">
            <a:avLst/>
          </a:prstGeom>
        </p:spPr>
      </p:pic>
      <p:pic>
        <p:nvPicPr>
          <p:cNvPr id="31746" name="Picture 2"/>
          <p:cNvPicPr>
            <a:picLocks noGrp="1" noChangeAspect="1" noChangeArrowheads="1"/>
          </p:cNvPicPr>
          <p:nvPr>
            <p:ph idx="1"/>
          </p:nvPr>
        </p:nvPicPr>
        <p:blipFill>
          <a:blip r:embed="rId4"/>
          <a:srcRect/>
          <a:stretch>
            <a:fillRect/>
          </a:stretch>
        </p:blipFill>
        <p:spPr bwMode="auto">
          <a:xfrm>
            <a:off x="285720" y="2000240"/>
            <a:ext cx="8229600" cy="2952186"/>
          </a:xfrm>
          <a:prstGeom prst="rect">
            <a:avLst/>
          </a:prstGeom>
          <a:noFill/>
          <a:ln w="9525">
            <a:noFill/>
            <a:miter lim="800000"/>
            <a:headEnd/>
            <a:tailEnd/>
          </a:ln>
          <a:effec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algn="l"/>
            <a:r>
              <a:rPr lang="tr-TR" sz="4000" dirty="0"/>
              <a:t>13.</a:t>
            </a:r>
            <a:r>
              <a:rPr lang="tr-TR" sz="4000" baseline="0" dirty="0"/>
              <a:t> Elektrik Enerjisi ve Gücü</a:t>
            </a:r>
            <a:endParaRPr lang="tr-TR" sz="4000" dirty="0"/>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3" cstate="print"/>
          <a:stretch>
            <a:fillRect/>
          </a:stretch>
        </p:blipFill>
        <p:spPr>
          <a:xfrm>
            <a:off x="7572396" y="285728"/>
            <a:ext cx="1055103" cy="1125714"/>
          </a:xfrm>
          <a:prstGeom prst="rect">
            <a:avLst/>
          </a:prstGeom>
        </p:spPr>
      </p:pic>
      <p:sp>
        <p:nvSpPr>
          <p:cNvPr id="5" name="4 İçerik Yer Tutucusu"/>
          <p:cNvSpPr>
            <a:spLocks noGrp="1"/>
          </p:cNvSpPr>
          <p:nvPr>
            <p:ph idx="1"/>
          </p:nvPr>
        </p:nvSpPr>
        <p:spPr/>
        <p:txBody>
          <a:bodyPr/>
          <a:lstStyle/>
          <a:p>
            <a:r>
              <a:rPr lang="tr-TR" sz="2000" dirty="0">
                <a:latin typeface="BakerSignet BT"/>
              </a:rPr>
              <a:t>Enerji</a:t>
            </a:r>
            <a:r>
              <a:rPr lang="en-US" sz="2000" dirty="0">
                <a:latin typeface="BakerSignet BT"/>
              </a:rPr>
              <a:t> b</a:t>
            </a:r>
            <a:r>
              <a:rPr lang="tr-TR" sz="2000" dirty="0">
                <a:latin typeface="BakerSignet BT"/>
              </a:rPr>
              <a:t>i</a:t>
            </a:r>
            <a:r>
              <a:rPr lang="en-US" sz="2000" dirty="0" err="1">
                <a:latin typeface="BakerSignet BT"/>
              </a:rPr>
              <a:t>rimi</a:t>
            </a:r>
            <a:r>
              <a:rPr lang="en-US" sz="2000" dirty="0">
                <a:latin typeface="BakerSignet BT"/>
              </a:rPr>
              <a:t> Ws </a:t>
            </a:r>
            <a:r>
              <a:rPr lang="en-US" sz="2000" dirty="0" err="1">
                <a:latin typeface="BakerSignet BT"/>
              </a:rPr>
              <a:t>küçük</a:t>
            </a:r>
            <a:r>
              <a:rPr lang="en-US" sz="2000" dirty="0">
                <a:latin typeface="BakerSignet BT"/>
              </a:rPr>
              <a:t> </a:t>
            </a:r>
            <a:r>
              <a:rPr lang="en-US" sz="2000" dirty="0" err="1">
                <a:latin typeface="BakerSignet BT"/>
              </a:rPr>
              <a:t>bir</a:t>
            </a:r>
            <a:r>
              <a:rPr lang="en-US" sz="2000" dirty="0">
                <a:latin typeface="BakerSignet BT"/>
              </a:rPr>
              <a:t> </a:t>
            </a:r>
            <a:r>
              <a:rPr lang="en-US" sz="2000" dirty="0" err="1">
                <a:latin typeface="BakerSignet BT"/>
              </a:rPr>
              <a:t>değerdir</a:t>
            </a:r>
            <a:r>
              <a:rPr lang="en-US" sz="2000" dirty="0">
                <a:latin typeface="BakerSignet BT"/>
              </a:rPr>
              <a:t>. </a:t>
            </a:r>
            <a:r>
              <a:rPr lang="en-US" sz="2000" dirty="0" err="1">
                <a:latin typeface="BakerSignet BT"/>
              </a:rPr>
              <a:t>Gücü</a:t>
            </a:r>
            <a:r>
              <a:rPr lang="en-US" sz="2000" dirty="0">
                <a:latin typeface="BakerSignet BT"/>
              </a:rPr>
              <a:t>, 1 W </a:t>
            </a:r>
            <a:r>
              <a:rPr lang="en-US" sz="2000" dirty="0" err="1">
                <a:latin typeface="BakerSignet BT"/>
              </a:rPr>
              <a:t>olan</a:t>
            </a:r>
            <a:r>
              <a:rPr lang="en-US" sz="2000" dirty="0">
                <a:latin typeface="BakerSignet BT"/>
              </a:rPr>
              <a:t> </a:t>
            </a:r>
            <a:r>
              <a:rPr lang="en-US" sz="2000" dirty="0" err="1">
                <a:latin typeface="BakerSignet BT"/>
              </a:rPr>
              <a:t>bir</a:t>
            </a:r>
            <a:r>
              <a:rPr lang="en-US" sz="2000" dirty="0">
                <a:latin typeface="BakerSignet BT"/>
              </a:rPr>
              <a:t> </a:t>
            </a:r>
            <a:r>
              <a:rPr lang="en-US" sz="2000" dirty="0" err="1">
                <a:latin typeface="BakerSignet BT"/>
              </a:rPr>
              <a:t>elektrikli</a:t>
            </a:r>
            <a:r>
              <a:rPr lang="en-US" sz="2000" dirty="0">
                <a:latin typeface="BakerSignet BT"/>
              </a:rPr>
              <a:t> </a:t>
            </a:r>
            <a:r>
              <a:rPr lang="en-US" sz="2000" dirty="0" err="1">
                <a:latin typeface="BakerSignet BT"/>
              </a:rPr>
              <a:t>ısıtıcının</a:t>
            </a:r>
            <a:r>
              <a:rPr lang="en-US" sz="2000" dirty="0">
                <a:latin typeface="BakerSignet BT"/>
              </a:rPr>
              <a:t> </a:t>
            </a:r>
            <a:r>
              <a:rPr lang="en-US" sz="2000" dirty="0" err="1">
                <a:latin typeface="BakerSignet BT"/>
              </a:rPr>
              <a:t>bir</a:t>
            </a:r>
            <a:r>
              <a:rPr lang="en-US" sz="2000" dirty="0">
                <a:latin typeface="BakerSignet BT"/>
              </a:rPr>
              <a:t> </a:t>
            </a:r>
            <a:r>
              <a:rPr lang="en-US" sz="2000" dirty="0" err="1">
                <a:latin typeface="BakerSignet BT"/>
              </a:rPr>
              <a:t>saatte</a:t>
            </a:r>
            <a:r>
              <a:rPr lang="en-US" sz="2000" dirty="0">
                <a:latin typeface="BakerSignet BT"/>
              </a:rPr>
              <a:t> </a:t>
            </a:r>
            <a:r>
              <a:rPr lang="en-US" sz="2000" dirty="0" err="1">
                <a:latin typeface="BakerSignet BT"/>
              </a:rPr>
              <a:t>sarfettiği</a:t>
            </a:r>
            <a:r>
              <a:rPr lang="en-US" sz="2000" dirty="0">
                <a:latin typeface="BakerSignet BT"/>
              </a:rPr>
              <a:t> </a:t>
            </a:r>
            <a:r>
              <a:rPr lang="en-US" sz="2000" dirty="0" err="1">
                <a:latin typeface="BakerSignet BT"/>
              </a:rPr>
              <a:t>elektrik</a:t>
            </a:r>
            <a:r>
              <a:rPr lang="en-US" sz="2000" dirty="0">
                <a:latin typeface="BakerSignet BT"/>
              </a:rPr>
              <a:t> </a:t>
            </a:r>
            <a:r>
              <a:rPr lang="en-US" sz="2000" dirty="0" err="1">
                <a:latin typeface="BakerSignet BT"/>
              </a:rPr>
              <a:t>enerjisi</a:t>
            </a:r>
            <a:r>
              <a:rPr lang="en-US" sz="2000" dirty="0">
                <a:latin typeface="BakerSignet BT"/>
              </a:rPr>
              <a:t> «1 watt - </a:t>
            </a:r>
            <a:r>
              <a:rPr lang="en-US" sz="2000" dirty="0" err="1">
                <a:latin typeface="BakerSignet BT"/>
              </a:rPr>
              <a:t>saat»tir</a:t>
            </a:r>
            <a:r>
              <a:rPr lang="en-US" sz="2000" dirty="0">
                <a:latin typeface="BakerSignet BT"/>
              </a:rPr>
              <a:t>. 1 </a:t>
            </a:r>
            <a:r>
              <a:rPr lang="en-US" sz="2000" dirty="0" err="1">
                <a:latin typeface="BakerSignet BT"/>
              </a:rPr>
              <a:t>saat</a:t>
            </a:r>
            <a:r>
              <a:rPr lang="en-US" sz="2000" dirty="0">
                <a:latin typeface="BakerSignet BT"/>
              </a:rPr>
              <a:t>, 3600 </a:t>
            </a:r>
            <a:r>
              <a:rPr lang="en-US" sz="2000" dirty="0" err="1">
                <a:latin typeface="BakerSignet BT"/>
              </a:rPr>
              <a:t>saniye</a:t>
            </a:r>
            <a:r>
              <a:rPr lang="en-US" sz="2000" dirty="0">
                <a:latin typeface="BakerSignet BT"/>
              </a:rPr>
              <a:t> </a:t>
            </a:r>
            <a:r>
              <a:rPr lang="en-US" sz="2000" dirty="0" err="1">
                <a:latin typeface="BakerSignet BT"/>
              </a:rPr>
              <a:t>olduğuna</a:t>
            </a:r>
            <a:r>
              <a:rPr lang="en-US" sz="2000" dirty="0">
                <a:latin typeface="BakerSignet BT"/>
              </a:rPr>
              <a:t> </a:t>
            </a:r>
            <a:r>
              <a:rPr lang="en-US" sz="2000" dirty="0" err="1">
                <a:latin typeface="BakerSignet BT"/>
              </a:rPr>
              <a:t>göre</a:t>
            </a:r>
            <a:r>
              <a:rPr lang="en-US" sz="2000" dirty="0">
                <a:latin typeface="BakerSignet BT"/>
              </a:rPr>
              <a:t> 1 Watt - </a:t>
            </a:r>
            <a:r>
              <a:rPr lang="en-US" sz="2000" dirty="0" err="1">
                <a:latin typeface="BakerSignet BT"/>
              </a:rPr>
              <a:t>saat</a:t>
            </a:r>
            <a:r>
              <a:rPr lang="en-US" sz="2000" dirty="0">
                <a:latin typeface="BakerSignet BT"/>
              </a:rPr>
              <a:t> =3600 Joule </a:t>
            </a:r>
            <a:r>
              <a:rPr lang="en-US" sz="2000" dirty="0" err="1">
                <a:latin typeface="BakerSignet BT"/>
              </a:rPr>
              <a:t>eder</a:t>
            </a:r>
            <a:r>
              <a:rPr lang="en-US" sz="2000" dirty="0">
                <a:latin typeface="BakerSignet BT"/>
              </a:rPr>
              <a:t>.</a:t>
            </a:r>
            <a:endParaRPr lang="tr-TR" sz="2000" dirty="0">
              <a:latin typeface="BakerSignet BT"/>
            </a:endParaRPr>
          </a:p>
          <a:p>
            <a:r>
              <a:rPr lang="en-US" sz="2000" dirty="0" err="1">
                <a:latin typeface="BakerSignet BT"/>
              </a:rPr>
              <a:t>Gücü</a:t>
            </a:r>
            <a:r>
              <a:rPr lang="en-US" sz="2000" dirty="0">
                <a:latin typeface="BakerSignet BT"/>
              </a:rPr>
              <a:t> 1 kW </a:t>
            </a:r>
            <a:r>
              <a:rPr lang="en-US" sz="2000" dirty="0" err="1">
                <a:latin typeface="BakerSignet BT"/>
              </a:rPr>
              <a:t>olan</a:t>
            </a:r>
            <a:r>
              <a:rPr lang="en-US" sz="2000" dirty="0">
                <a:latin typeface="BakerSignet BT"/>
              </a:rPr>
              <a:t> </a:t>
            </a:r>
            <a:r>
              <a:rPr lang="en-US" sz="2000" dirty="0" err="1">
                <a:latin typeface="BakerSignet BT"/>
              </a:rPr>
              <a:t>ısıtıcının</a:t>
            </a:r>
            <a:r>
              <a:rPr lang="en-US" sz="2000" dirty="0">
                <a:latin typeface="BakerSignet BT"/>
              </a:rPr>
              <a:t> </a:t>
            </a:r>
            <a:r>
              <a:rPr lang="en-US" sz="2000" dirty="0" err="1">
                <a:latin typeface="BakerSignet BT"/>
              </a:rPr>
              <a:t>bir</a:t>
            </a:r>
            <a:r>
              <a:rPr lang="en-US" sz="2000" dirty="0">
                <a:latin typeface="BakerSignet BT"/>
              </a:rPr>
              <a:t> </a:t>
            </a:r>
            <a:r>
              <a:rPr lang="en-US" sz="2000" dirty="0" err="1">
                <a:latin typeface="BakerSignet BT"/>
              </a:rPr>
              <a:t>saatte</a:t>
            </a:r>
            <a:r>
              <a:rPr lang="en-US" sz="2000" dirty="0">
                <a:latin typeface="BakerSignet BT"/>
              </a:rPr>
              <a:t> </a:t>
            </a:r>
            <a:r>
              <a:rPr lang="en-US" sz="2000" dirty="0" err="1">
                <a:latin typeface="BakerSignet BT"/>
              </a:rPr>
              <a:t>sarfettiği</a:t>
            </a:r>
            <a:r>
              <a:rPr lang="en-US" sz="2000" dirty="0">
                <a:latin typeface="BakerSignet BT"/>
              </a:rPr>
              <a:t> </a:t>
            </a:r>
            <a:r>
              <a:rPr lang="en-US" sz="2000" dirty="0" err="1">
                <a:latin typeface="BakerSignet BT"/>
              </a:rPr>
              <a:t>enerji</a:t>
            </a:r>
            <a:r>
              <a:rPr lang="en-US" sz="2000" dirty="0">
                <a:latin typeface="BakerSignet BT"/>
              </a:rPr>
              <a:t> 1 </a:t>
            </a:r>
            <a:r>
              <a:rPr lang="en-US" sz="2000" dirty="0" err="1">
                <a:latin typeface="BakerSignet BT"/>
              </a:rPr>
              <a:t>kWatt</a:t>
            </a:r>
            <a:r>
              <a:rPr lang="en-US" sz="2000" dirty="0">
                <a:latin typeface="BakerSignet BT"/>
              </a:rPr>
              <a:t> -</a:t>
            </a:r>
            <a:r>
              <a:rPr lang="en-US" sz="2000" dirty="0" err="1">
                <a:latin typeface="BakerSignet BT"/>
              </a:rPr>
              <a:t>saat</a:t>
            </a:r>
            <a:r>
              <a:rPr lang="en-US" sz="2000" dirty="0">
                <a:latin typeface="BakerSignet BT"/>
              </a:rPr>
              <a:t> (1 kW-h)'</a:t>
            </a:r>
            <a:r>
              <a:rPr lang="en-US" sz="2000" dirty="0" err="1">
                <a:latin typeface="BakerSignet BT"/>
              </a:rPr>
              <a:t>tır</a:t>
            </a:r>
            <a:r>
              <a:rPr lang="en-US" sz="2000" dirty="0">
                <a:latin typeface="BakerSignet BT"/>
              </a:rPr>
              <a:t>. </a:t>
            </a:r>
            <a:endParaRPr lang="tr-TR" sz="2000" dirty="0">
              <a:latin typeface="BakerSignet BT"/>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algn="l"/>
            <a:r>
              <a:rPr lang="tr-TR" sz="4000" dirty="0"/>
              <a:t>13.</a:t>
            </a:r>
            <a:r>
              <a:rPr lang="tr-TR" sz="4000" baseline="0" dirty="0"/>
              <a:t> Elektrik Enerjisi ve Gücü</a:t>
            </a:r>
            <a:endParaRPr lang="tr-TR" sz="4000" dirty="0"/>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3" cstate="print"/>
          <a:stretch>
            <a:fillRect/>
          </a:stretch>
        </p:blipFill>
        <p:spPr>
          <a:xfrm>
            <a:off x="7572396" y="285728"/>
            <a:ext cx="1055103" cy="1125714"/>
          </a:xfrm>
          <a:prstGeom prst="rect">
            <a:avLst/>
          </a:prstGeom>
        </p:spPr>
      </p:pic>
      <p:pic>
        <p:nvPicPr>
          <p:cNvPr id="32770" name="Picture 2"/>
          <p:cNvPicPr>
            <a:picLocks noGrp="1" noChangeAspect="1" noChangeArrowheads="1"/>
          </p:cNvPicPr>
          <p:nvPr>
            <p:ph idx="1"/>
          </p:nvPr>
        </p:nvPicPr>
        <p:blipFill>
          <a:blip r:embed="rId4"/>
          <a:srcRect/>
          <a:stretch>
            <a:fillRect/>
          </a:stretch>
        </p:blipFill>
        <p:spPr bwMode="auto">
          <a:xfrm>
            <a:off x="142844" y="1928802"/>
            <a:ext cx="8229600" cy="3449782"/>
          </a:xfrm>
          <a:prstGeom prst="rect">
            <a:avLst/>
          </a:prstGeom>
          <a:noFill/>
          <a:ln w="9525">
            <a:noFill/>
            <a:miter lim="800000"/>
            <a:headEnd/>
            <a:tailEnd/>
          </a:ln>
          <a:effec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algn="l"/>
            <a:r>
              <a:rPr lang="tr-TR" sz="4000" dirty="0"/>
              <a:t>13.</a:t>
            </a:r>
            <a:r>
              <a:rPr lang="tr-TR" sz="4000" baseline="0" dirty="0"/>
              <a:t> Elektrik Enerjisi ve Gücü</a:t>
            </a:r>
            <a:endParaRPr lang="tr-TR" sz="4000" dirty="0"/>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3" cstate="print"/>
          <a:stretch>
            <a:fillRect/>
          </a:stretch>
        </p:blipFill>
        <p:spPr>
          <a:xfrm>
            <a:off x="7572396" y="285728"/>
            <a:ext cx="1055103" cy="1125714"/>
          </a:xfrm>
          <a:prstGeom prst="rect">
            <a:avLst/>
          </a:prstGeom>
        </p:spPr>
      </p:pic>
      <p:pic>
        <p:nvPicPr>
          <p:cNvPr id="33794" name="Picture 2"/>
          <p:cNvPicPr>
            <a:picLocks noGrp="1" noChangeAspect="1" noChangeArrowheads="1"/>
          </p:cNvPicPr>
          <p:nvPr>
            <p:ph idx="1"/>
          </p:nvPr>
        </p:nvPicPr>
        <p:blipFill>
          <a:blip r:embed="rId4"/>
          <a:srcRect/>
          <a:stretch>
            <a:fillRect/>
          </a:stretch>
        </p:blipFill>
        <p:spPr bwMode="auto">
          <a:xfrm>
            <a:off x="0" y="2357430"/>
            <a:ext cx="8229600" cy="1276018"/>
          </a:xfrm>
          <a:prstGeom prst="rect">
            <a:avLst/>
          </a:prstGeom>
          <a:noFill/>
          <a:ln w="9525">
            <a:noFill/>
            <a:miter lim="800000"/>
            <a:headEnd/>
            <a:tailEnd/>
          </a:ln>
          <a:effec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algn="l"/>
            <a:r>
              <a:rPr lang="tr-TR" sz="4000" dirty="0"/>
              <a:t>13.</a:t>
            </a:r>
            <a:r>
              <a:rPr lang="tr-TR" sz="4000" baseline="0" dirty="0"/>
              <a:t> Elektrik Enerjisi ve Gücü</a:t>
            </a:r>
            <a:endParaRPr lang="tr-TR" sz="4000" dirty="0"/>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3" cstate="print"/>
          <a:stretch>
            <a:fillRect/>
          </a:stretch>
        </p:blipFill>
        <p:spPr>
          <a:xfrm>
            <a:off x="7572396" y="285728"/>
            <a:ext cx="1055103" cy="1125714"/>
          </a:xfrm>
          <a:prstGeom prst="rect">
            <a:avLst/>
          </a:prstGeom>
        </p:spPr>
      </p:pic>
      <p:pic>
        <p:nvPicPr>
          <p:cNvPr id="34818" name="Picture 2"/>
          <p:cNvPicPr>
            <a:picLocks noGrp="1" noChangeAspect="1" noChangeArrowheads="1"/>
          </p:cNvPicPr>
          <p:nvPr>
            <p:ph idx="1"/>
          </p:nvPr>
        </p:nvPicPr>
        <p:blipFill>
          <a:blip r:embed="rId4"/>
          <a:srcRect/>
          <a:stretch>
            <a:fillRect/>
          </a:stretch>
        </p:blipFill>
        <p:spPr bwMode="auto">
          <a:xfrm>
            <a:off x="214282" y="2214554"/>
            <a:ext cx="8229600" cy="1377517"/>
          </a:xfrm>
          <a:prstGeom prst="rect">
            <a:avLst/>
          </a:prstGeom>
          <a:noFill/>
          <a:ln w="9525">
            <a:noFill/>
            <a:miter lim="800000"/>
            <a:headEnd/>
            <a:tailEnd/>
          </a:ln>
          <a:effectLst/>
        </p:spPr>
      </p:pic>
      <p:pic>
        <p:nvPicPr>
          <p:cNvPr id="34819" name="Picture 3"/>
          <p:cNvPicPr>
            <a:picLocks noChangeAspect="1" noChangeArrowheads="1"/>
          </p:cNvPicPr>
          <p:nvPr/>
        </p:nvPicPr>
        <p:blipFill>
          <a:blip r:embed="rId5"/>
          <a:srcRect/>
          <a:stretch>
            <a:fillRect/>
          </a:stretch>
        </p:blipFill>
        <p:spPr bwMode="auto">
          <a:xfrm>
            <a:off x="0" y="3286124"/>
            <a:ext cx="8667750" cy="590550"/>
          </a:xfrm>
          <a:prstGeom prst="rect">
            <a:avLst/>
          </a:prstGeom>
          <a:noFill/>
          <a:ln w="9525">
            <a:noFill/>
            <a:miter lim="800000"/>
            <a:headEnd/>
            <a:tailEnd/>
          </a:ln>
          <a:effec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algn="l"/>
            <a:r>
              <a:rPr lang="tr-TR" sz="4000" dirty="0"/>
              <a:t>13.</a:t>
            </a:r>
            <a:r>
              <a:rPr lang="tr-TR" sz="4000" baseline="0" dirty="0"/>
              <a:t> Elektrik Enerjisi ve Gücü</a:t>
            </a:r>
            <a:endParaRPr lang="tr-TR" sz="4000" dirty="0"/>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3" cstate="print"/>
          <a:stretch>
            <a:fillRect/>
          </a:stretch>
        </p:blipFill>
        <p:spPr>
          <a:xfrm>
            <a:off x="7572396" y="285728"/>
            <a:ext cx="1055103" cy="1125714"/>
          </a:xfrm>
          <a:prstGeom prst="rect">
            <a:avLst/>
          </a:prstGeom>
        </p:spPr>
      </p:pic>
      <p:pic>
        <p:nvPicPr>
          <p:cNvPr id="35842" name="Picture 2"/>
          <p:cNvPicPr>
            <a:picLocks noGrp="1" noChangeAspect="1" noChangeArrowheads="1"/>
          </p:cNvPicPr>
          <p:nvPr>
            <p:ph idx="1"/>
          </p:nvPr>
        </p:nvPicPr>
        <p:blipFill>
          <a:blip r:embed="rId4"/>
          <a:srcRect/>
          <a:stretch>
            <a:fillRect/>
          </a:stretch>
        </p:blipFill>
        <p:spPr bwMode="auto">
          <a:xfrm>
            <a:off x="457200" y="1711337"/>
            <a:ext cx="8229600" cy="4303688"/>
          </a:xfrm>
          <a:prstGeom prst="rect">
            <a:avLst/>
          </a:prstGeom>
          <a:noFill/>
          <a:ln w="9525">
            <a:noFill/>
            <a:miter lim="800000"/>
            <a:headEnd/>
            <a:tailEnd/>
          </a:ln>
          <a:effec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algn="l"/>
            <a:r>
              <a:rPr lang="tr-TR" sz="4000" dirty="0"/>
              <a:t>13.</a:t>
            </a:r>
            <a:r>
              <a:rPr lang="tr-TR" sz="4000" baseline="0" dirty="0"/>
              <a:t> Elektrik Enerjisi ve Gücü</a:t>
            </a:r>
            <a:endParaRPr lang="tr-TR" sz="4000" dirty="0"/>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3" cstate="print"/>
          <a:stretch>
            <a:fillRect/>
          </a:stretch>
        </p:blipFill>
        <p:spPr>
          <a:xfrm>
            <a:off x="7572396" y="285728"/>
            <a:ext cx="1055103" cy="1125714"/>
          </a:xfrm>
          <a:prstGeom prst="rect">
            <a:avLst/>
          </a:prstGeom>
        </p:spPr>
      </p:pic>
      <p:pic>
        <p:nvPicPr>
          <p:cNvPr id="36866" name="Picture 2"/>
          <p:cNvPicPr>
            <a:picLocks noGrp="1" noChangeAspect="1" noChangeArrowheads="1"/>
          </p:cNvPicPr>
          <p:nvPr>
            <p:ph idx="1"/>
          </p:nvPr>
        </p:nvPicPr>
        <p:blipFill>
          <a:blip r:embed="rId4"/>
          <a:srcRect/>
          <a:stretch>
            <a:fillRect/>
          </a:stretch>
        </p:blipFill>
        <p:spPr bwMode="auto">
          <a:xfrm>
            <a:off x="556587" y="1600200"/>
            <a:ext cx="8030825" cy="4525963"/>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C7BE5C2-924A-4D6E-AE4E-7EE2ADDCD97D}"/>
              </a:ext>
            </a:extLst>
          </p:cNvPr>
          <p:cNvSpPr>
            <a:spLocks noGrp="1"/>
          </p:cNvSpPr>
          <p:nvPr>
            <p:ph type="title"/>
          </p:nvPr>
        </p:nvSpPr>
        <p:spPr/>
        <p:txBody>
          <a:bodyPr/>
          <a:lstStyle/>
          <a:p>
            <a:r>
              <a:rPr lang="tr-TR" dirty="0">
                <a:latin typeface="BakerSignet BT" panose="020B0502050309030A04" pitchFamily="34" charset="0"/>
              </a:rPr>
              <a:t>2. Elektrik yükü</a:t>
            </a:r>
          </a:p>
        </p:txBody>
      </p:sp>
      <p:sp>
        <p:nvSpPr>
          <p:cNvPr id="3" name="İçerik Yer Tutucusu 2">
            <a:extLst>
              <a:ext uri="{FF2B5EF4-FFF2-40B4-BE49-F238E27FC236}">
                <a16:creationId xmlns:a16="http://schemas.microsoft.com/office/drawing/2014/main" id="{EE330925-0D88-4D4C-A6C2-2CD61C52FA25}"/>
              </a:ext>
            </a:extLst>
          </p:cNvPr>
          <p:cNvSpPr>
            <a:spLocks noGrp="1"/>
          </p:cNvSpPr>
          <p:nvPr>
            <p:ph idx="1"/>
          </p:nvPr>
        </p:nvSpPr>
        <p:spPr/>
        <p:txBody>
          <a:bodyPr>
            <a:normAutofit/>
          </a:bodyPr>
          <a:lstStyle/>
          <a:p>
            <a:pPr algn="just"/>
            <a:r>
              <a:rPr lang="tr-TR" dirty="0">
                <a:latin typeface="Times New Roman" panose="02020603050405020304" pitchFamily="18" charset="0"/>
                <a:cs typeface="Times New Roman" panose="02020603050405020304" pitchFamily="18" charset="0"/>
              </a:rPr>
              <a:t>Bilindiği gibi atomda; proton(+), elektron (-) yüklüdür. Bunlardan anlaşılıyor ki maddenin bulunduğu her yerde elektrik yükü var demektir. Başka bir ifadeyle elektrik yükleri, atomun yapı taşlarından birisidir. Elektrik yükü, pozitif veya negatif yüktedir. </a:t>
            </a:r>
          </a:p>
          <a:p>
            <a:pPr algn="just"/>
            <a:r>
              <a:rPr lang="tr-TR" dirty="0">
                <a:latin typeface="Times New Roman" panose="02020603050405020304" pitchFamily="18" charset="0"/>
                <a:cs typeface="Times New Roman" panose="02020603050405020304" pitchFamily="18" charset="0"/>
              </a:rPr>
              <a:t>Bir elektronun, elektrik yükü en küçük yük (</a:t>
            </a:r>
            <a:r>
              <a:rPr lang="tr-TR" dirty="0" err="1">
                <a:latin typeface="Times New Roman" panose="02020603050405020304" pitchFamily="18" charset="0"/>
                <a:cs typeface="Times New Roman" panose="02020603050405020304" pitchFamily="18" charset="0"/>
              </a:rPr>
              <a:t>elemanter</a:t>
            </a:r>
            <a:r>
              <a:rPr lang="tr-TR" dirty="0">
                <a:latin typeface="Times New Roman" panose="02020603050405020304" pitchFamily="18" charset="0"/>
                <a:cs typeface="Times New Roman" panose="02020603050405020304" pitchFamily="18" charset="0"/>
              </a:rPr>
              <a:t> yük) olup değeri 1,6.10</a:t>
            </a:r>
            <a:r>
              <a:rPr lang="tr-TR" baseline="30000" dirty="0">
                <a:latin typeface="Times New Roman" panose="02020603050405020304" pitchFamily="18" charset="0"/>
                <a:cs typeface="Times New Roman" panose="02020603050405020304" pitchFamily="18" charset="0"/>
              </a:rPr>
              <a:t>-19</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Coulomb'dur</a:t>
            </a:r>
            <a:r>
              <a:rPr lang="tr-TR" dirty="0">
                <a:latin typeface="Times New Roman" panose="02020603050405020304" pitchFamily="18" charset="0"/>
                <a:cs typeface="Times New Roman" panose="02020603050405020304" pitchFamily="18" charset="0"/>
              </a:rPr>
              <a:t>.  Burada </a:t>
            </a:r>
            <a:r>
              <a:rPr lang="tr-TR" dirty="0" err="1">
                <a:latin typeface="Times New Roman" panose="02020603050405020304" pitchFamily="18" charset="0"/>
                <a:cs typeface="Times New Roman" panose="02020603050405020304" pitchFamily="18" charset="0"/>
              </a:rPr>
              <a:t>Coulomb</a:t>
            </a:r>
            <a:r>
              <a:rPr lang="tr-TR" dirty="0">
                <a:latin typeface="Times New Roman" panose="02020603050405020304" pitchFamily="18" charset="0"/>
                <a:cs typeface="Times New Roman" panose="02020603050405020304" pitchFamily="18" charset="0"/>
              </a:rPr>
              <a:t> elektrik yük birimidir. </a:t>
            </a:r>
          </a:p>
          <a:p>
            <a:pPr algn="just"/>
            <a:r>
              <a:rPr lang="tr-TR" dirty="0">
                <a:latin typeface="Times New Roman" panose="02020603050405020304" pitchFamily="18" charset="0"/>
                <a:cs typeface="Times New Roman" panose="02020603050405020304" pitchFamily="18" charset="0"/>
              </a:rPr>
              <a:t>1 </a:t>
            </a:r>
            <a:r>
              <a:rPr lang="tr-TR" dirty="0" err="1">
                <a:latin typeface="Times New Roman" panose="02020603050405020304" pitchFamily="18" charset="0"/>
                <a:cs typeface="Times New Roman" panose="02020603050405020304" pitchFamily="18" charset="0"/>
              </a:rPr>
              <a:t>Coulomb</a:t>
            </a:r>
            <a:r>
              <a:rPr lang="tr-TR" dirty="0">
                <a:latin typeface="Times New Roman" panose="02020603050405020304" pitchFamily="18" charset="0"/>
                <a:cs typeface="Times New Roman" panose="02020603050405020304" pitchFamily="18" charset="0"/>
              </a:rPr>
              <a:t> (C) = 6,3.10</a:t>
            </a:r>
            <a:r>
              <a:rPr lang="tr-TR" baseline="30000" dirty="0">
                <a:latin typeface="Times New Roman" panose="02020603050405020304" pitchFamily="18" charset="0"/>
                <a:cs typeface="Times New Roman" panose="02020603050405020304" pitchFamily="18" charset="0"/>
              </a:rPr>
              <a:t>18  </a:t>
            </a:r>
            <a:r>
              <a:rPr lang="tr-TR" dirty="0">
                <a:latin typeface="Times New Roman" panose="02020603050405020304" pitchFamily="18" charset="0"/>
                <a:cs typeface="Times New Roman" panose="02020603050405020304" pitchFamily="18" charset="0"/>
              </a:rPr>
              <a:t>elektron veya </a:t>
            </a:r>
            <a:r>
              <a:rPr lang="tr-TR" dirty="0" err="1">
                <a:latin typeface="Times New Roman" panose="02020603050405020304" pitchFamily="18" charset="0"/>
                <a:cs typeface="Times New Roman" panose="02020603050405020304" pitchFamily="18" charset="0"/>
              </a:rPr>
              <a:t>proton'dur</a:t>
            </a:r>
            <a:r>
              <a:rPr lang="tr-TR" dirty="0">
                <a:latin typeface="Times New Roman" panose="02020603050405020304" pitchFamily="18" charset="0"/>
                <a:cs typeface="Times New Roman" panose="02020603050405020304" pitchFamily="18" charset="0"/>
              </a:rPr>
              <a:t>. Yani, 1 </a:t>
            </a:r>
            <a:r>
              <a:rPr lang="tr-TR" dirty="0" err="1">
                <a:latin typeface="Times New Roman" panose="02020603050405020304" pitchFamily="18" charset="0"/>
                <a:cs typeface="Times New Roman" panose="02020603050405020304" pitchFamily="18" charset="0"/>
              </a:rPr>
              <a:t>Coulomb'luk</a:t>
            </a:r>
            <a:r>
              <a:rPr lang="tr-TR" dirty="0">
                <a:latin typeface="Times New Roman" panose="02020603050405020304" pitchFamily="18" charset="0"/>
                <a:cs typeface="Times New Roman" panose="02020603050405020304" pitchFamily="18" charset="0"/>
              </a:rPr>
              <a:t> elekt­rik yükü oluşturmak için 6,3.10</a:t>
            </a:r>
            <a:r>
              <a:rPr lang="tr-TR" baseline="30000" dirty="0">
                <a:latin typeface="Times New Roman" panose="02020603050405020304" pitchFamily="18" charset="0"/>
                <a:cs typeface="Times New Roman" panose="02020603050405020304" pitchFamily="18" charset="0"/>
              </a:rPr>
              <a:t>18</a:t>
            </a:r>
            <a:r>
              <a:rPr lang="tr-TR" dirty="0">
                <a:latin typeface="Times New Roman" panose="02020603050405020304" pitchFamily="18" charset="0"/>
                <a:cs typeface="Times New Roman" panose="02020603050405020304" pitchFamily="18" charset="0"/>
              </a:rPr>
              <a:t> adet elektron ya da proton gerekmektedir. 6,3.10</a:t>
            </a:r>
            <a:r>
              <a:rPr lang="tr-TR" baseline="30000" dirty="0">
                <a:latin typeface="Times New Roman" panose="02020603050405020304" pitchFamily="18" charset="0"/>
                <a:cs typeface="Times New Roman" panose="02020603050405020304" pitchFamily="18" charset="0"/>
              </a:rPr>
              <a:t>18</a:t>
            </a:r>
            <a:r>
              <a:rPr lang="tr-TR" dirty="0">
                <a:latin typeface="Times New Roman" panose="02020603050405020304" pitchFamily="18" charset="0"/>
                <a:cs typeface="Times New Roman" panose="02020603050405020304" pitchFamily="18" charset="0"/>
              </a:rPr>
              <a:t> adet elektron veya protonun meydana getirdiği yüke elektrik yükü de­nir ve Q ile gösterilir. </a:t>
            </a:r>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2"/>
          <a:stretch>
            <a:fillRect/>
          </a:stretch>
        </p:blipFill>
        <p:spPr>
          <a:xfrm>
            <a:off x="7515841" y="687474"/>
            <a:ext cx="1055103" cy="1125714"/>
          </a:xfrm>
          <a:prstGeom prst="rect">
            <a:avLst/>
          </a:prstGeom>
        </p:spPr>
      </p:pic>
    </p:spTree>
    <p:extLst>
      <p:ext uri="{BB962C8B-B14F-4D97-AF65-F5344CB8AC3E}">
        <p14:creationId xmlns:p14="http://schemas.microsoft.com/office/powerpoint/2010/main" val="20774902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algn="l"/>
            <a:r>
              <a:rPr lang="tr-TR" sz="4000" dirty="0"/>
              <a:t>13.</a:t>
            </a:r>
            <a:r>
              <a:rPr lang="tr-TR" sz="4000" baseline="0" dirty="0"/>
              <a:t> Elektrik Enerjisi ve Gücü</a:t>
            </a:r>
            <a:endParaRPr lang="tr-TR" sz="4000" dirty="0"/>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3" cstate="print"/>
          <a:stretch>
            <a:fillRect/>
          </a:stretch>
        </p:blipFill>
        <p:spPr>
          <a:xfrm>
            <a:off x="7572396" y="285728"/>
            <a:ext cx="1055103" cy="1125714"/>
          </a:xfrm>
          <a:prstGeom prst="rect">
            <a:avLst/>
          </a:prstGeom>
        </p:spPr>
      </p:pic>
      <p:pic>
        <p:nvPicPr>
          <p:cNvPr id="37890" name="Picture 2"/>
          <p:cNvPicPr>
            <a:picLocks noGrp="1" noChangeAspect="1" noChangeArrowheads="1"/>
          </p:cNvPicPr>
          <p:nvPr>
            <p:ph idx="1"/>
          </p:nvPr>
        </p:nvPicPr>
        <p:blipFill>
          <a:blip r:embed="rId4"/>
          <a:srcRect/>
          <a:stretch>
            <a:fillRect/>
          </a:stretch>
        </p:blipFill>
        <p:spPr bwMode="auto">
          <a:xfrm>
            <a:off x="214282" y="1928802"/>
            <a:ext cx="8229600" cy="1386853"/>
          </a:xfrm>
          <a:prstGeom prst="rect">
            <a:avLst/>
          </a:prstGeom>
          <a:noFill/>
          <a:ln w="9525">
            <a:noFill/>
            <a:miter lim="800000"/>
            <a:headEnd/>
            <a:tailEnd/>
          </a:ln>
          <a:effectLst/>
        </p:spPr>
      </p:pic>
      <p:pic>
        <p:nvPicPr>
          <p:cNvPr id="37891" name="Picture 3"/>
          <p:cNvPicPr>
            <a:picLocks noChangeAspect="1" noChangeArrowheads="1"/>
          </p:cNvPicPr>
          <p:nvPr/>
        </p:nvPicPr>
        <p:blipFill>
          <a:blip r:embed="rId5"/>
          <a:srcRect/>
          <a:stretch>
            <a:fillRect/>
          </a:stretch>
        </p:blipFill>
        <p:spPr bwMode="auto">
          <a:xfrm>
            <a:off x="0" y="3143248"/>
            <a:ext cx="8216900" cy="1536700"/>
          </a:xfrm>
          <a:prstGeom prst="rect">
            <a:avLst/>
          </a:prstGeom>
          <a:noFill/>
          <a:ln w="9525">
            <a:noFill/>
            <a:miter lim="800000"/>
            <a:headEnd/>
            <a:tailEnd/>
          </a:ln>
          <a:effec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algn="l"/>
            <a:r>
              <a:rPr lang="tr-TR" sz="4000" dirty="0"/>
              <a:t>13.</a:t>
            </a:r>
            <a:r>
              <a:rPr lang="tr-TR" sz="4000" baseline="0" dirty="0"/>
              <a:t> Elektrik Enerjisi ve Gücü</a:t>
            </a:r>
            <a:endParaRPr lang="tr-TR" sz="4000" dirty="0"/>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3" cstate="print"/>
          <a:stretch>
            <a:fillRect/>
          </a:stretch>
        </p:blipFill>
        <p:spPr>
          <a:xfrm>
            <a:off x="7572396" y="285728"/>
            <a:ext cx="1055103" cy="1125714"/>
          </a:xfrm>
          <a:prstGeom prst="rect">
            <a:avLst/>
          </a:prstGeom>
        </p:spPr>
      </p:pic>
      <p:pic>
        <p:nvPicPr>
          <p:cNvPr id="38914" name="Picture 2"/>
          <p:cNvPicPr>
            <a:picLocks noGrp="1" noChangeAspect="1" noChangeArrowheads="1"/>
          </p:cNvPicPr>
          <p:nvPr>
            <p:ph idx="1"/>
          </p:nvPr>
        </p:nvPicPr>
        <p:blipFill>
          <a:blip r:embed="rId4"/>
          <a:srcRect/>
          <a:stretch>
            <a:fillRect/>
          </a:stretch>
        </p:blipFill>
        <p:spPr bwMode="auto">
          <a:xfrm>
            <a:off x="142844" y="1500174"/>
            <a:ext cx="6649797" cy="4525963"/>
          </a:xfrm>
          <a:prstGeom prst="rect">
            <a:avLst/>
          </a:prstGeom>
          <a:noFill/>
          <a:ln w="9525">
            <a:noFill/>
            <a:miter lim="800000"/>
            <a:headEnd/>
            <a:tailEnd/>
          </a:ln>
          <a:effec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algn="l"/>
            <a:r>
              <a:rPr lang="tr-TR" sz="4000" dirty="0"/>
              <a:t>13.</a:t>
            </a:r>
            <a:r>
              <a:rPr lang="tr-TR" sz="4000" baseline="0" dirty="0"/>
              <a:t> Elektrik Enerjisi ve Gücü</a:t>
            </a:r>
            <a:endParaRPr lang="tr-TR" sz="4000" dirty="0"/>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3" cstate="print"/>
          <a:stretch>
            <a:fillRect/>
          </a:stretch>
        </p:blipFill>
        <p:spPr>
          <a:xfrm>
            <a:off x="7572396" y="285728"/>
            <a:ext cx="1055103" cy="1125714"/>
          </a:xfrm>
          <a:prstGeom prst="rect">
            <a:avLst/>
          </a:prstGeom>
        </p:spPr>
      </p:pic>
      <p:pic>
        <p:nvPicPr>
          <p:cNvPr id="39938" name="Picture 2"/>
          <p:cNvPicPr>
            <a:picLocks noGrp="1" noChangeAspect="1" noChangeArrowheads="1"/>
          </p:cNvPicPr>
          <p:nvPr>
            <p:ph idx="1"/>
          </p:nvPr>
        </p:nvPicPr>
        <p:blipFill>
          <a:blip r:embed="rId4"/>
          <a:srcRect/>
          <a:stretch>
            <a:fillRect/>
          </a:stretch>
        </p:blipFill>
        <p:spPr bwMode="auto">
          <a:xfrm>
            <a:off x="0" y="1857364"/>
            <a:ext cx="8229600" cy="3085245"/>
          </a:xfrm>
          <a:prstGeom prst="rect">
            <a:avLst/>
          </a:prstGeom>
          <a:noFill/>
          <a:ln w="9525">
            <a:noFill/>
            <a:miter lim="800000"/>
            <a:headEnd/>
            <a:tailEnd/>
          </a:ln>
          <a:effec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algn="l"/>
            <a:r>
              <a:rPr lang="tr-TR" sz="4000" dirty="0"/>
              <a:t>13.</a:t>
            </a:r>
            <a:r>
              <a:rPr lang="tr-TR" sz="4000" baseline="0" dirty="0"/>
              <a:t> Elektrik Enerjisi ve Gücü</a:t>
            </a:r>
            <a:endParaRPr lang="tr-TR" sz="4000" dirty="0"/>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3" cstate="print"/>
          <a:stretch>
            <a:fillRect/>
          </a:stretch>
        </p:blipFill>
        <p:spPr>
          <a:xfrm>
            <a:off x="7572396" y="285728"/>
            <a:ext cx="1055103" cy="1125714"/>
          </a:xfrm>
          <a:prstGeom prst="rect">
            <a:avLst/>
          </a:prstGeom>
        </p:spPr>
      </p:pic>
      <p:pic>
        <p:nvPicPr>
          <p:cNvPr id="40962" name="Picture 2"/>
          <p:cNvPicPr>
            <a:picLocks noGrp="1" noChangeAspect="1" noChangeArrowheads="1"/>
          </p:cNvPicPr>
          <p:nvPr>
            <p:ph idx="1"/>
          </p:nvPr>
        </p:nvPicPr>
        <p:blipFill>
          <a:blip r:embed="rId4"/>
          <a:srcRect/>
          <a:stretch>
            <a:fillRect/>
          </a:stretch>
        </p:blipFill>
        <p:spPr bwMode="auto">
          <a:xfrm>
            <a:off x="0" y="2000240"/>
            <a:ext cx="8229600" cy="1489103"/>
          </a:xfrm>
          <a:prstGeom prst="rect">
            <a:avLst/>
          </a:prstGeom>
          <a:noFill/>
          <a:ln w="9525">
            <a:noFill/>
            <a:miter lim="800000"/>
            <a:headEnd/>
            <a:tailEnd/>
          </a:ln>
          <a:effectLst/>
        </p:spPr>
      </p:pic>
      <p:pic>
        <p:nvPicPr>
          <p:cNvPr id="40963" name="Picture 3"/>
          <p:cNvPicPr>
            <a:picLocks noChangeAspect="1" noChangeArrowheads="1"/>
          </p:cNvPicPr>
          <p:nvPr/>
        </p:nvPicPr>
        <p:blipFill>
          <a:blip r:embed="rId5"/>
          <a:srcRect/>
          <a:stretch>
            <a:fillRect/>
          </a:stretch>
        </p:blipFill>
        <p:spPr bwMode="auto">
          <a:xfrm>
            <a:off x="142844" y="3214686"/>
            <a:ext cx="7448550" cy="2946400"/>
          </a:xfrm>
          <a:prstGeom prst="rect">
            <a:avLst/>
          </a:prstGeom>
          <a:noFill/>
          <a:ln w="9525">
            <a:noFill/>
            <a:miter lim="800000"/>
            <a:headEnd/>
            <a:tailEnd/>
          </a:ln>
          <a:effec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algn="l"/>
            <a:r>
              <a:rPr lang="tr-TR" sz="4000" dirty="0"/>
              <a:t>13.</a:t>
            </a:r>
            <a:r>
              <a:rPr lang="tr-TR" sz="4000" baseline="0" dirty="0"/>
              <a:t> Elektrik Enerjisi ve Gücü</a:t>
            </a:r>
            <a:endParaRPr lang="tr-TR" sz="4000" dirty="0"/>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3" cstate="print"/>
          <a:stretch>
            <a:fillRect/>
          </a:stretch>
        </p:blipFill>
        <p:spPr>
          <a:xfrm>
            <a:off x="7572396" y="285728"/>
            <a:ext cx="1055103" cy="1125714"/>
          </a:xfrm>
          <a:prstGeom prst="rect">
            <a:avLst/>
          </a:prstGeom>
        </p:spPr>
      </p:pic>
      <p:pic>
        <p:nvPicPr>
          <p:cNvPr id="41986" name="Picture 2"/>
          <p:cNvPicPr>
            <a:picLocks noGrp="1" noChangeAspect="1" noChangeArrowheads="1"/>
          </p:cNvPicPr>
          <p:nvPr>
            <p:ph idx="1"/>
          </p:nvPr>
        </p:nvPicPr>
        <p:blipFill>
          <a:blip r:embed="rId4"/>
          <a:srcRect/>
          <a:stretch>
            <a:fillRect/>
          </a:stretch>
        </p:blipFill>
        <p:spPr bwMode="auto">
          <a:xfrm>
            <a:off x="534741" y="1600200"/>
            <a:ext cx="8074517" cy="4525963"/>
          </a:xfrm>
          <a:prstGeom prst="rect">
            <a:avLst/>
          </a:prstGeom>
          <a:noFill/>
          <a:ln w="9525">
            <a:noFill/>
            <a:miter lim="800000"/>
            <a:headEnd/>
            <a:tailEnd/>
          </a:ln>
          <a:effec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algn="l"/>
            <a:r>
              <a:rPr lang="tr-TR" sz="4000" dirty="0"/>
              <a:t>13.</a:t>
            </a:r>
            <a:r>
              <a:rPr lang="tr-TR" sz="4000" baseline="0" dirty="0"/>
              <a:t> Elektrik Enerjisi ve Gücü</a:t>
            </a:r>
            <a:endParaRPr lang="tr-TR" sz="4000" dirty="0"/>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3" cstate="print"/>
          <a:stretch>
            <a:fillRect/>
          </a:stretch>
        </p:blipFill>
        <p:spPr>
          <a:xfrm>
            <a:off x="7572396" y="285728"/>
            <a:ext cx="1055103" cy="1125714"/>
          </a:xfrm>
          <a:prstGeom prst="rect">
            <a:avLst/>
          </a:prstGeom>
        </p:spPr>
      </p:pic>
      <p:pic>
        <p:nvPicPr>
          <p:cNvPr id="43010" name="Picture 2"/>
          <p:cNvPicPr>
            <a:picLocks noGrp="1" noChangeAspect="1" noChangeArrowheads="1"/>
          </p:cNvPicPr>
          <p:nvPr>
            <p:ph idx="1"/>
          </p:nvPr>
        </p:nvPicPr>
        <p:blipFill>
          <a:blip r:embed="rId4"/>
          <a:srcRect/>
          <a:stretch>
            <a:fillRect/>
          </a:stretch>
        </p:blipFill>
        <p:spPr bwMode="auto">
          <a:xfrm>
            <a:off x="0" y="1714488"/>
            <a:ext cx="8229600" cy="2394293"/>
          </a:xfrm>
          <a:prstGeom prst="rect">
            <a:avLst/>
          </a:prstGeom>
          <a:noFill/>
          <a:ln w="9525">
            <a:noFill/>
            <a:miter lim="800000"/>
            <a:headEnd/>
            <a:tailEnd/>
          </a:ln>
          <a:effec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algn="l"/>
            <a:r>
              <a:rPr lang="tr-TR" sz="4000" dirty="0"/>
              <a:t>13.</a:t>
            </a:r>
            <a:r>
              <a:rPr lang="tr-TR" sz="4000" baseline="0" dirty="0"/>
              <a:t> Elektrik Enerjisi ve Gücü</a:t>
            </a:r>
            <a:endParaRPr lang="tr-TR" sz="4000" dirty="0"/>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3" cstate="print"/>
          <a:stretch>
            <a:fillRect/>
          </a:stretch>
        </p:blipFill>
        <p:spPr>
          <a:xfrm>
            <a:off x="7572396" y="285728"/>
            <a:ext cx="1055103" cy="1125714"/>
          </a:xfrm>
          <a:prstGeom prst="rect">
            <a:avLst/>
          </a:prstGeom>
        </p:spPr>
      </p:pic>
      <p:pic>
        <p:nvPicPr>
          <p:cNvPr id="44035" name="Picture 3"/>
          <p:cNvPicPr>
            <a:picLocks noGrp="1" noChangeAspect="1" noChangeArrowheads="1"/>
          </p:cNvPicPr>
          <p:nvPr>
            <p:ph idx="1"/>
          </p:nvPr>
        </p:nvPicPr>
        <p:blipFill>
          <a:blip r:embed="rId4"/>
          <a:srcRect/>
          <a:stretch>
            <a:fillRect/>
          </a:stretch>
        </p:blipFill>
        <p:spPr bwMode="auto">
          <a:xfrm>
            <a:off x="142844" y="1500174"/>
            <a:ext cx="7925319" cy="4525963"/>
          </a:xfrm>
          <a:prstGeom prst="rect">
            <a:avLst/>
          </a:prstGeom>
          <a:noFill/>
          <a:ln w="9525">
            <a:noFill/>
            <a:miter lim="800000"/>
            <a:headEnd/>
            <a:tailEnd/>
          </a:ln>
          <a:effec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algn="l"/>
            <a:r>
              <a:rPr lang="tr-TR" sz="4000" dirty="0"/>
              <a:t>13.</a:t>
            </a:r>
            <a:r>
              <a:rPr lang="tr-TR" sz="4000" baseline="0" dirty="0"/>
              <a:t> Elektrik Enerjisi ve Gücü</a:t>
            </a:r>
            <a:endParaRPr lang="tr-TR" sz="4000" dirty="0"/>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3" cstate="print"/>
          <a:stretch>
            <a:fillRect/>
          </a:stretch>
        </p:blipFill>
        <p:spPr>
          <a:xfrm>
            <a:off x="7572396" y="285728"/>
            <a:ext cx="1055103" cy="1125714"/>
          </a:xfrm>
          <a:prstGeom prst="rect">
            <a:avLst/>
          </a:prstGeom>
        </p:spPr>
      </p:pic>
      <p:pic>
        <p:nvPicPr>
          <p:cNvPr id="45058" name="Picture 2"/>
          <p:cNvPicPr>
            <a:picLocks noGrp="1" noChangeAspect="1" noChangeArrowheads="1"/>
          </p:cNvPicPr>
          <p:nvPr>
            <p:ph idx="1"/>
          </p:nvPr>
        </p:nvPicPr>
        <p:blipFill>
          <a:blip r:embed="rId4"/>
          <a:srcRect/>
          <a:stretch>
            <a:fillRect/>
          </a:stretch>
        </p:blipFill>
        <p:spPr bwMode="auto">
          <a:xfrm>
            <a:off x="142844" y="1857364"/>
            <a:ext cx="8229600" cy="2593288"/>
          </a:xfrm>
          <a:prstGeom prst="rect">
            <a:avLst/>
          </a:prstGeom>
          <a:noFill/>
          <a:ln w="9525">
            <a:noFill/>
            <a:miter lim="800000"/>
            <a:headEnd/>
            <a:tailEnd/>
          </a:ln>
          <a:effec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algn="l"/>
            <a:r>
              <a:rPr lang="tr-TR" sz="4000" dirty="0"/>
              <a:t>13.</a:t>
            </a:r>
            <a:r>
              <a:rPr lang="tr-TR" sz="4000" baseline="0" dirty="0"/>
              <a:t> Elektrik Enerjisi ve Gücü</a:t>
            </a:r>
            <a:endParaRPr lang="tr-TR" sz="4000" dirty="0"/>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3" cstate="print"/>
          <a:stretch>
            <a:fillRect/>
          </a:stretch>
        </p:blipFill>
        <p:spPr>
          <a:xfrm>
            <a:off x="7572396" y="285728"/>
            <a:ext cx="1055103" cy="1125714"/>
          </a:xfrm>
          <a:prstGeom prst="rect">
            <a:avLst/>
          </a:prstGeom>
        </p:spPr>
      </p:pic>
      <p:pic>
        <p:nvPicPr>
          <p:cNvPr id="46082" name="Picture 2"/>
          <p:cNvPicPr>
            <a:picLocks noGrp="1" noChangeAspect="1" noChangeArrowheads="1"/>
          </p:cNvPicPr>
          <p:nvPr>
            <p:ph idx="1"/>
          </p:nvPr>
        </p:nvPicPr>
        <p:blipFill>
          <a:blip r:embed="rId4"/>
          <a:srcRect/>
          <a:stretch>
            <a:fillRect/>
          </a:stretch>
        </p:blipFill>
        <p:spPr bwMode="auto">
          <a:xfrm>
            <a:off x="285720" y="1857364"/>
            <a:ext cx="8229600" cy="3222171"/>
          </a:xfrm>
          <a:prstGeom prst="rect">
            <a:avLst/>
          </a:prstGeom>
          <a:noFill/>
          <a:ln w="9525">
            <a:noFill/>
            <a:miter lim="800000"/>
            <a:headEnd/>
            <a:tailEnd/>
          </a:ln>
          <a:effec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algn="l"/>
            <a:r>
              <a:rPr lang="tr-TR" sz="4000" dirty="0"/>
              <a:t>13.</a:t>
            </a:r>
            <a:r>
              <a:rPr lang="tr-TR" sz="4000" baseline="0" dirty="0"/>
              <a:t> Elektrik Enerjisi ve Gücü</a:t>
            </a:r>
            <a:endParaRPr lang="tr-TR" sz="4000" dirty="0"/>
          </a:p>
        </p:txBody>
      </p:sp>
      <p:pic>
        <p:nvPicPr>
          <p:cNvPr id="4" name="Resim 3">
            <a:extLst>
              <a:ext uri="{FF2B5EF4-FFF2-40B4-BE49-F238E27FC236}">
                <a16:creationId xmlns:a16="http://schemas.microsoft.com/office/drawing/2014/main" id="{479AE627-413B-41C2-BA8B-07FE2886CEEE}"/>
              </a:ext>
            </a:extLst>
          </p:cNvPr>
          <p:cNvPicPr>
            <a:picLocks noChangeAspect="1"/>
          </p:cNvPicPr>
          <p:nvPr/>
        </p:nvPicPr>
        <p:blipFill>
          <a:blip r:embed="rId3" cstate="print"/>
          <a:stretch>
            <a:fillRect/>
          </a:stretch>
        </p:blipFill>
        <p:spPr>
          <a:xfrm>
            <a:off x="7572396" y="285728"/>
            <a:ext cx="1055103" cy="1125714"/>
          </a:xfrm>
          <a:prstGeom prst="rect">
            <a:avLst/>
          </a:prstGeom>
        </p:spPr>
      </p:pic>
      <mc:AlternateContent xmlns:mc="http://schemas.openxmlformats.org/markup-compatibility/2006">
        <mc:Choice xmlns:a14="http://schemas.microsoft.com/office/drawing/2010/main" Requires="a14">
          <p:sp>
            <p:nvSpPr>
              <p:cNvPr id="5" name="4 İçerik Yer Tutucusu"/>
              <p:cNvSpPr>
                <a:spLocks noGrp="1"/>
              </p:cNvSpPr>
              <p:nvPr>
                <p:ph idx="1"/>
              </p:nvPr>
            </p:nvSpPr>
            <p:spPr/>
            <p:txBody>
              <a:bodyPr>
                <a:normAutofit/>
              </a:bodyPr>
              <a:lstStyle/>
              <a:p>
                <a:r>
                  <a:rPr lang="tr-TR" sz="1800" dirty="0">
                    <a:latin typeface="BakerSignet BT"/>
                  </a:rPr>
                  <a:t>Q</a:t>
                </a:r>
                <a:r>
                  <a:rPr lang="en-US" sz="1800" dirty="0">
                    <a:latin typeface="BakerSignet BT"/>
                  </a:rPr>
                  <a:t> - </a:t>
                </a:r>
                <a:r>
                  <a:rPr lang="en-US" sz="1800" dirty="0" err="1">
                    <a:latin typeface="BakerSignet BT"/>
                  </a:rPr>
                  <a:t>İletkenden</a:t>
                </a:r>
                <a:r>
                  <a:rPr lang="en-US" sz="1800" dirty="0">
                    <a:latin typeface="BakerSignet BT"/>
                  </a:rPr>
                  <a:t> </a:t>
                </a:r>
                <a:r>
                  <a:rPr lang="en-US" sz="1800" dirty="0" err="1">
                    <a:latin typeface="BakerSignet BT"/>
                  </a:rPr>
                  <a:t>yayılan</a:t>
                </a:r>
                <a:r>
                  <a:rPr lang="en-US" sz="1800" dirty="0">
                    <a:latin typeface="BakerSignet BT"/>
                  </a:rPr>
                  <a:t> </a:t>
                </a:r>
                <a:r>
                  <a:rPr lang="en-US" sz="1800" dirty="0" err="1">
                    <a:latin typeface="BakerSignet BT"/>
                  </a:rPr>
                  <a:t>ısı</a:t>
                </a:r>
                <a:r>
                  <a:rPr lang="en-US" sz="1800" dirty="0">
                    <a:latin typeface="BakerSignet BT"/>
                  </a:rPr>
                  <a:t> </a:t>
                </a:r>
                <a:r>
                  <a:rPr lang="en-US" sz="1800" dirty="0" err="1">
                    <a:latin typeface="BakerSignet BT"/>
                  </a:rPr>
                  <a:t>miktarını</a:t>
                </a:r>
                <a:r>
                  <a:rPr lang="en-US" sz="1800" dirty="0">
                    <a:latin typeface="BakerSignet BT"/>
                  </a:rPr>
                  <a:t> (cal),</a:t>
                </a:r>
                <a:endParaRPr lang="tr-TR" sz="1800" dirty="0">
                  <a:latin typeface="BakerSignet BT"/>
                </a:endParaRPr>
              </a:p>
              <a:p>
                <a:r>
                  <a:rPr lang="en-US" sz="1800" dirty="0">
                    <a:latin typeface="BakerSignet BT"/>
                  </a:rPr>
                  <a:t>W - </a:t>
                </a:r>
                <a:r>
                  <a:rPr lang="en-US" sz="1800" dirty="0" err="1">
                    <a:latin typeface="BakerSignet BT"/>
                  </a:rPr>
                  <a:t>İletkendeki</a:t>
                </a:r>
                <a:r>
                  <a:rPr lang="en-US" sz="1800" dirty="0">
                    <a:latin typeface="BakerSignet BT"/>
                  </a:rPr>
                  <a:t> </a:t>
                </a:r>
                <a:r>
                  <a:rPr lang="en-US" sz="1800" dirty="0" err="1">
                    <a:latin typeface="BakerSignet BT"/>
                  </a:rPr>
                  <a:t>ısı</a:t>
                </a:r>
                <a:r>
                  <a:rPr lang="en-US" sz="1800" dirty="0">
                    <a:latin typeface="BakerSignet BT"/>
                  </a:rPr>
                  <a:t> </a:t>
                </a:r>
                <a:r>
                  <a:rPr lang="en-US" sz="1800" dirty="0" err="1">
                    <a:latin typeface="BakerSignet BT"/>
                  </a:rPr>
                  <a:t>enerjisini</a:t>
                </a:r>
                <a:r>
                  <a:rPr lang="en-US" sz="1800" dirty="0">
                    <a:latin typeface="BakerSignet BT"/>
                  </a:rPr>
                  <a:t> (Joule, J),</a:t>
                </a:r>
                <a:endParaRPr lang="tr-TR" sz="1800" dirty="0">
                  <a:latin typeface="BakerSignet BT"/>
                </a:endParaRPr>
              </a:p>
              <a:p>
                <a:r>
                  <a:rPr lang="en-US" sz="1800" dirty="0">
                    <a:latin typeface="BakerSignet BT"/>
                  </a:rPr>
                  <a:t>U - </a:t>
                </a:r>
                <a:r>
                  <a:rPr lang="en-US" sz="1800" dirty="0" err="1">
                    <a:latin typeface="BakerSignet BT"/>
                  </a:rPr>
                  <a:t>İletkene</a:t>
                </a:r>
                <a:r>
                  <a:rPr lang="en-US" sz="1800" dirty="0">
                    <a:latin typeface="BakerSignet BT"/>
                  </a:rPr>
                  <a:t> </a:t>
                </a:r>
                <a:r>
                  <a:rPr lang="en-US" sz="1800" dirty="0" err="1">
                    <a:latin typeface="BakerSignet BT"/>
                  </a:rPr>
                  <a:t>uygulanan</a:t>
                </a:r>
                <a:r>
                  <a:rPr lang="en-US" sz="1800" dirty="0">
                    <a:latin typeface="BakerSignet BT"/>
                  </a:rPr>
                  <a:t> </a:t>
                </a:r>
                <a:r>
                  <a:rPr lang="en-US" sz="1800" dirty="0" err="1">
                    <a:latin typeface="BakerSignet BT"/>
                  </a:rPr>
                  <a:t>gerilimi</a:t>
                </a:r>
                <a:r>
                  <a:rPr lang="en-US" sz="1800" dirty="0">
                    <a:latin typeface="BakerSignet BT"/>
                  </a:rPr>
                  <a:t> (V),</a:t>
                </a:r>
                <a:endParaRPr lang="tr-TR" sz="1800" dirty="0">
                  <a:latin typeface="BakerSignet BT"/>
                </a:endParaRPr>
              </a:p>
              <a:p>
                <a:r>
                  <a:rPr lang="en-US" sz="1800" dirty="0">
                    <a:latin typeface="BakerSignet BT"/>
                  </a:rPr>
                  <a:t>I - </a:t>
                </a:r>
                <a:r>
                  <a:rPr lang="en-US" sz="1800" dirty="0" err="1">
                    <a:latin typeface="BakerSignet BT"/>
                  </a:rPr>
                  <a:t>İletkenden</a:t>
                </a:r>
                <a:r>
                  <a:rPr lang="en-US" sz="1800" dirty="0">
                    <a:latin typeface="BakerSignet BT"/>
                  </a:rPr>
                  <a:t> </a:t>
                </a:r>
                <a:r>
                  <a:rPr lang="en-US" sz="1800" dirty="0" err="1">
                    <a:latin typeface="BakerSignet BT"/>
                  </a:rPr>
                  <a:t>geçen</a:t>
                </a:r>
                <a:r>
                  <a:rPr lang="en-US" sz="1800" dirty="0">
                    <a:latin typeface="BakerSignet BT"/>
                  </a:rPr>
                  <a:t> </a:t>
                </a:r>
                <a:r>
                  <a:rPr lang="en-US" sz="1800" dirty="0" err="1">
                    <a:latin typeface="BakerSignet BT"/>
                  </a:rPr>
                  <a:t>akımı</a:t>
                </a:r>
                <a:r>
                  <a:rPr lang="en-US" sz="1800" dirty="0">
                    <a:latin typeface="BakerSignet BT"/>
                  </a:rPr>
                  <a:t> (A),</a:t>
                </a:r>
                <a:endParaRPr lang="tr-TR" sz="1800" dirty="0">
                  <a:latin typeface="BakerSignet BT"/>
                </a:endParaRPr>
              </a:p>
              <a:p>
                <a:r>
                  <a:rPr lang="en-US" sz="1800" dirty="0">
                    <a:latin typeface="BakerSignet BT"/>
                  </a:rPr>
                  <a:t>t - </a:t>
                </a:r>
                <a:r>
                  <a:rPr lang="en-US" sz="1800" dirty="0" err="1">
                    <a:latin typeface="BakerSignet BT"/>
                  </a:rPr>
                  <a:t>İletkenden</a:t>
                </a:r>
                <a:r>
                  <a:rPr lang="en-US" sz="1800" dirty="0">
                    <a:latin typeface="BakerSignet BT"/>
                  </a:rPr>
                  <a:t> </a:t>
                </a:r>
                <a:r>
                  <a:rPr lang="en-US" sz="1800" dirty="0" err="1">
                    <a:latin typeface="BakerSignet BT"/>
                  </a:rPr>
                  <a:t>akımın</a:t>
                </a:r>
                <a:r>
                  <a:rPr lang="en-US" sz="1800" dirty="0">
                    <a:latin typeface="BakerSignet BT"/>
                  </a:rPr>
                  <a:t> </a:t>
                </a:r>
                <a:r>
                  <a:rPr lang="en-US" sz="1800" dirty="0" err="1">
                    <a:latin typeface="BakerSignet BT"/>
                  </a:rPr>
                  <a:t>geçtiği</a:t>
                </a:r>
                <a:r>
                  <a:rPr lang="en-US" sz="1800" dirty="0">
                    <a:latin typeface="BakerSignet BT"/>
                  </a:rPr>
                  <a:t> </a:t>
                </a:r>
                <a:r>
                  <a:rPr lang="en-US" sz="1800" dirty="0" err="1">
                    <a:latin typeface="BakerSignet BT"/>
                  </a:rPr>
                  <a:t>süre</a:t>
                </a:r>
                <a:r>
                  <a:rPr lang="en-US" sz="1800" dirty="0">
                    <a:latin typeface="BakerSignet BT"/>
                  </a:rPr>
                  <a:t> (</a:t>
                </a:r>
                <a:r>
                  <a:rPr lang="en-US" sz="1800" dirty="0" err="1">
                    <a:latin typeface="BakerSignet BT"/>
                  </a:rPr>
                  <a:t>saniye</a:t>
                </a:r>
                <a:r>
                  <a:rPr lang="en-US" sz="1800" dirty="0">
                    <a:latin typeface="BakerSignet BT"/>
                  </a:rPr>
                  <a:t>)'</a:t>
                </a:r>
                <a:r>
                  <a:rPr lang="en-US" sz="1800" dirty="0" err="1">
                    <a:latin typeface="BakerSignet BT"/>
                  </a:rPr>
                  <a:t>yi</a:t>
                </a:r>
                <a:r>
                  <a:rPr lang="en-US" sz="1800" dirty="0">
                    <a:latin typeface="BakerSignet BT"/>
                  </a:rPr>
                  <a:t> </a:t>
                </a:r>
                <a:r>
                  <a:rPr lang="en-US" sz="1800" dirty="0" err="1">
                    <a:latin typeface="BakerSignet BT"/>
                  </a:rPr>
                  <a:t>gösterir</a:t>
                </a:r>
                <a:r>
                  <a:rPr lang="en-US" sz="1800" dirty="0">
                    <a:latin typeface="BakerSignet BT"/>
                  </a:rPr>
                  <a:t>.</a:t>
                </a:r>
                <a:endParaRPr lang="tr-TR" sz="1800" dirty="0">
                  <a:latin typeface="BakerSignet BT"/>
                </a:endParaRPr>
              </a:p>
              <a:p>
                <a:r>
                  <a:rPr lang="en-US" sz="1800" dirty="0">
                    <a:latin typeface="BakerSignet BT"/>
                  </a:rPr>
                  <a:t>Joule </a:t>
                </a:r>
                <a:r>
                  <a:rPr lang="en-US" sz="1800" dirty="0" err="1">
                    <a:latin typeface="BakerSignet BT"/>
                  </a:rPr>
                  <a:t>birimi</a:t>
                </a:r>
                <a:r>
                  <a:rPr lang="en-US" sz="1800" dirty="0">
                    <a:latin typeface="BakerSignet BT"/>
                  </a:rPr>
                  <a:t>, 1818-1889 </a:t>
                </a:r>
                <a:r>
                  <a:rPr lang="en-US" sz="1800" dirty="0" err="1">
                    <a:latin typeface="BakerSignet BT"/>
                  </a:rPr>
                  <a:t>yıllarında</a:t>
                </a:r>
                <a:r>
                  <a:rPr lang="en-US" sz="1800" dirty="0">
                    <a:latin typeface="BakerSignet BT"/>
                  </a:rPr>
                  <a:t> </a:t>
                </a:r>
                <a:r>
                  <a:rPr lang="en-US" sz="1800" dirty="0" err="1">
                    <a:latin typeface="BakerSignet BT"/>
                  </a:rPr>
                  <a:t>yaşayan</a:t>
                </a:r>
                <a:r>
                  <a:rPr lang="en-US" sz="1800" dirty="0">
                    <a:latin typeface="BakerSignet BT"/>
                  </a:rPr>
                  <a:t> </a:t>
                </a:r>
                <a:r>
                  <a:rPr lang="en-US" sz="1800" dirty="0" err="1">
                    <a:latin typeface="BakerSignet BT"/>
                  </a:rPr>
                  <a:t>İngiliz</a:t>
                </a:r>
                <a:r>
                  <a:rPr lang="en-US" sz="1800" dirty="0">
                    <a:latin typeface="BakerSignet BT"/>
                  </a:rPr>
                  <a:t> </a:t>
                </a:r>
                <a:r>
                  <a:rPr lang="en-US" sz="1800" dirty="0" err="1">
                    <a:latin typeface="BakerSignet BT"/>
                  </a:rPr>
                  <a:t>fizik</a:t>
                </a:r>
                <a:r>
                  <a:rPr lang="en-US" sz="1800" dirty="0">
                    <a:latin typeface="BakerSignet BT"/>
                  </a:rPr>
                  <a:t> </a:t>
                </a:r>
                <a:r>
                  <a:rPr lang="en-US" sz="1800" dirty="0" err="1">
                    <a:latin typeface="BakerSignet BT"/>
                  </a:rPr>
                  <a:t>bilgini</a:t>
                </a:r>
                <a:r>
                  <a:rPr lang="en-US" sz="1800" dirty="0">
                    <a:latin typeface="BakerSignet BT"/>
                  </a:rPr>
                  <a:t> James Prescott</a:t>
                </a:r>
                <a:endParaRPr lang="tr-TR" sz="1800" dirty="0">
                  <a:latin typeface="BakerSignet BT"/>
                </a:endParaRPr>
              </a:p>
              <a:p>
                <a:r>
                  <a:rPr lang="en-US" sz="1800" dirty="0">
                    <a:latin typeface="BakerSignet BT"/>
                  </a:rPr>
                  <a:t>JOUL</a:t>
                </a:r>
                <a:r>
                  <a:rPr lang="tr-TR" sz="1800" dirty="0">
                    <a:latin typeface="BakerSignet BT"/>
                  </a:rPr>
                  <a:t>E</a:t>
                </a:r>
                <a:r>
                  <a:rPr lang="en-US" sz="1800" dirty="0">
                    <a:latin typeface="BakerSignet BT"/>
                  </a:rPr>
                  <a:t>'</a:t>
                </a:r>
                <a:r>
                  <a:rPr lang="en-US" sz="1800" dirty="0" err="1">
                    <a:latin typeface="BakerSignet BT"/>
                  </a:rPr>
                  <a:t>dan</a:t>
                </a:r>
                <a:r>
                  <a:rPr lang="en-US" sz="1800" dirty="0">
                    <a:latin typeface="BakerSignet BT"/>
                  </a:rPr>
                  <a:t> </a:t>
                </a:r>
                <a:r>
                  <a:rPr lang="en-US" sz="1800" dirty="0" err="1">
                    <a:latin typeface="BakerSignet BT"/>
                  </a:rPr>
                  <a:t>gelmektedir</a:t>
                </a:r>
                <a:r>
                  <a:rPr lang="en-US" sz="1800" dirty="0">
                    <a:latin typeface="BakerSignet BT"/>
                  </a:rPr>
                  <a:t>. Joule, </a:t>
                </a:r>
                <a:r>
                  <a:rPr lang="en-US" sz="1800" dirty="0" err="1">
                    <a:latin typeface="BakerSignet BT"/>
                  </a:rPr>
                  <a:t>ısının</a:t>
                </a:r>
                <a:r>
                  <a:rPr lang="en-US" sz="1800" dirty="0">
                    <a:latin typeface="BakerSignet BT"/>
                  </a:rPr>
                  <a:t> </a:t>
                </a:r>
                <a:r>
                  <a:rPr lang="en-US" sz="1800" dirty="0" err="1">
                    <a:latin typeface="BakerSignet BT"/>
                  </a:rPr>
                  <a:t>mekanik</a:t>
                </a:r>
                <a:r>
                  <a:rPr lang="en-US" sz="1800" dirty="0">
                    <a:latin typeface="BakerSignet BT"/>
                  </a:rPr>
                  <a:t> </a:t>
                </a:r>
                <a:r>
                  <a:rPr lang="en-US" sz="1800" dirty="0" err="1">
                    <a:latin typeface="BakerSignet BT"/>
                  </a:rPr>
                  <a:t>eşdeğerini</a:t>
                </a:r>
                <a:r>
                  <a:rPr lang="en-US" sz="1800" dirty="0">
                    <a:latin typeface="BakerSignet BT"/>
                  </a:rPr>
                  <a:t> </a:t>
                </a:r>
                <a:r>
                  <a:rPr lang="en-US" sz="1800" dirty="0" err="1">
                    <a:latin typeface="BakerSignet BT"/>
                  </a:rPr>
                  <a:t>bularak</a:t>
                </a:r>
                <a:r>
                  <a:rPr lang="en-US" sz="1800" dirty="0">
                    <a:latin typeface="BakerSignet BT"/>
                  </a:rPr>
                  <a:t> </a:t>
                </a:r>
                <a:r>
                  <a:rPr lang="en-US" sz="1800" dirty="0" err="1">
                    <a:latin typeface="BakerSignet BT"/>
                  </a:rPr>
                  <a:t>ve</a:t>
                </a:r>
                <a:r>
                  <a:rPr lang="en-US" sz="1800" dirty="0">
                    <a:latin typeface="BakerSignet BT"/>
                  </a:rPr>
                  <a:t> </a:t>
                </a:r>
                <a:r>
                  <a:rPr lang="en-US" sz="1800" dirty="0" err="1">
                    <a:latin typeface="BakerSignet BT"/>
                  </a:rPr>
                  <a:t>değişik</a:t>
                </a:r>
                <a:r>
                  <a:rPr lang="en-US" sz="1800" dirty="0">
                    <a:latin typeface="BakerSignet BT"/>
                  </a:rPr>
                  <a:t> </a:t>
                </a:r>
                <a:r>
                  <a:rPr lang="en-US" sz="1800" dirty="0" err="1">
                    <a:latin typeface="BakerSignet BT"/>
                  </a:rPr>
                  <a:t>enerji</a:t>
                </a:r>
                <a:r>
                  <a:rPr lang="en-US" sz="1800" dirty="0">
                    <a:latin typeface="BakerSignet BT"/>
                  </a:rPr>
                  <a:t> </a:t>
                </a:r>
                <a:r>
                  <a:rPr lang="en-US" sz="1800" dirty="0" err="1">
                    <a:latin typeface="BakerSignet BT"/>
                  </a:rPr>
                  <a:t>türlerinin</a:t>
                </a:r>
                <a:r>
                  <a:rPr lang="en-US" sz="1800" dirty="0">
                    <a:latin typeface="BakerSignet BT"/>
                  </a:rPr>
                  <a:t> </a:t>
                </a:r>
                <a:r>
                  <a:rPr lang="en-US" sz="1800" dirty="0" err="1">
                    <a:latin typeface="BakerSignet BT"/>
                  </a:rPr>
                  <a:t>birbirine</a:t>
                </a:r>
                <a:r>
                  <a:rPr lang="en-US" sz="1800" dirty="0">
                    <a:latin typeface="BakerSignet BT"/>
                  </a:rPr>
                  <a:t> </a:t>
                </a:r>
                <a:r>
                  <a:rPr lang="en-US" sz="1800" dirty="0" err="1">
                    <a:latin typeface="BakerSignet BT"/>
                  </a:rPr>
                  <a:t>dönüştürebileceğini</a:t>
                </a:r>
                <a:r>
                  <a:rPr lang="en-US" sz="1800" dirty="0">
                    <a:latin typeface="BakerSignet BT"/>
                  </a:rPr>
                  <a:t> </a:t>
                </a:r>
                <a:r>
                  <a:rPr lang="en-US" sz="1800" dirty="0" err="1">
                    <a:latin typeface="BakerSignet BT"/>
                  </a:rPr>
                  <a:t>göstermiştir</a:t>
                </a:r>
                <a:r>
                  <a:rPr lang="en-US" sz="1800" dirty="0">
                    <a:latin typeface="BakerSignet BT"/>
                  </a:rPr>
                  <a:t>.</a:t>
                </a:r>
                <a:endParaRPr lang="tr-TR" sz="1800" dirty="0">
                  <a:latin typeface="BakerSignet BT"/>
                </a:endParaRPr>
              </a:p>
              <a:p>
                <a:r>
                  <a:rPr lang="en-US" sz="1800" dirty="0">
                    <a:latin typeface="BakerSignet BT"/>
                  </a:rPr>
                  <a:t>1 Cal; </a:t>
                </a:r>
                <a:r>
                  <a:rPr lang="en-US" sz="1800" dirty="0" err="1">
                    <a:latin typeface="BakerSignet BT"/>
                  </a:rPr>
                  <a:t>bir</a:t>
                </a:r>
                <a:r>
                  <a:rPr lang="en-US" sz="1800" dirty="0">
                    <a:latin typeface="BakerSignet BT"/>
                  </a:rPr>
                  <a:t> gram </a:t>
                </a:r>
                <a:r>
                  <a:rPr lang="en-US" sz="1800" dirty="0" err="1">
                    <a:latin typeface="BakerSignet BT"/>
                  </a:rPr>
                  <a:t>suyun</a:t>
                </a:r>
                <a:r>
                  <a:rPr lang="en-US" sz="1800" dirty="0">
                    <a:latin typeface="BakerSignet BT"/>
                  </a:rPr>
                  <a:t> </a:t>
                </a:r>
                <a:r>
                  <a:rPr lang="en-US" sz="1800" dirty="0" err="1">
                    <a:latin typeface="BakerSignet BT"/>
                  </a:rPr>
                  <a:t>sıcaklığını</a:t>
                </a:r>
                <a:r>
                  <a:rPr lang="en-US" sz="1800" dirty="0">
                    <a:latin typeface="BakerSignet BT"/>
                  </a:rPr>
                  <a:t> 1 </a:t>
                </a:r>
                <a14:m>
                  <m:oMath xmlns:m="http://schemas.openxmlformats.org/officeDocument/2006/math">
                    <m:sSup>
                      <m:sSupPr>
                        <m:ctrlPr>
                          <a:rPr lang="en-US" sz="1800" i="1" smtClean="0">
                            <a:latin typeface="Cambria Math" panose="02040503050406030204" pitchFamily="18" charset="0"/>
                          </a:rPr>
                        </m:ctrlPr>
                      </m:sSupPr>
                      <m:e>
                        <m:r>
                          <a:rPr lang="tr-TR" sz="1800" b="0" i="1" smtClean="0">
                            <a:latin typeface="Cambria Math" panose="02040503050406030204" pitchFamily="18" charset="0"/>
                          </a:rPr>
                          <m:t>𝐶</m:t>
                        </m:r>
                      </m:e>
                      <m:sup>
                        <m:r>
                          <a:rPr lang="tr-TR" sz="1800" b="0" i="1" smtClean="0">
                            <a:latin typeface="Cambria Math" panose="02040503050406030204" pitchFamily="18" charset="0"/>
                          </a:rPr>
                          <m:t>𝑂</m:t>
                        </m:r>
                      </m:sup>
                    </m:sSup>
                  </m:oMath>
                </a14:m>
                <a:r>
                  <a:rPr lang="en-US" sz="1800" dirty="0">
                    <a:latin typeface="BakerSignet BT"/>
                  </a:rPr>
                  <a:t> </a:t>
                </a:r>
                <a:r>
                  <a:rPr lang="en-US" sz="1800" dirty="0" err="1">
                    <a:latin typeface="BakerSignet BT"/>
                  </a:rPr>
                  <a:t>yükseltmek</a:t>
                </a:r>
                <a:r>
                  <a:rPr lang="en-US" sz="1800" dirty="0">
                    <a:latin typeface="BakerSignet BT"/>
                  </a:rPr>
                  <a:t> </a:t>
                </a:r>
                <a:r>
                  <a:rPr lang="en-US" sz="1800" dirty="0" err="1">
                    <a:latin typeface="BakerSignet BT"/>
                  </a:rPr>
                  <a:t>için</a:t>
                </a:r>
                <a:r>
                  <a:rPr lang="en-US" sz="1800" dirty="0">
                    <a:latin typeface="BakerSignet BT"/>
                  </a:rPr>
                  <a:t> </a:t>
                </a:r>
                <a:r>
                  <a:rPr lang="en-US" sz="1800" dirty="0" err="1">
                    <a:latin typeface="BakerSignet BT"/>
                  </a:rPr>
                  <a:t>gerekli</a:t>
                </a:r>
                <a:r>
                  <a:rPr lang="en-US" sz="1800" dirty="0">
                    <a:latin typeface="BakerSignet BT"/>
                  </a:rPr>
                  <a:t> </a:t>
                </a:r>
                <a:r>
                  <a:rPr lang="tr-TR" sz="1800" dirty="0">
                    <a:latin typeface="BakerSignet BT"/>
                  </a:rPr>
                  <a:t>ı</a:t>
                </a:r>
                <a:r>
                  <a:rPr lang="en-US" sz="1800" dirty="0" err="1">
                    <a:latin typeface="BakerSignet BT"/>
                  </a:rPr>
                  <a:t>sı</a:t>
                </a:r>
                <a:r>
                  <a:rPr lang="en-US" sz="1800" dirty="0">
                    <a:latin typeface="BakerSignet BT"/>
                  </a:rPr>
                  <a:t> </a:t>
                </a:r>
                <a:r>
                  <a:rPr lang="en-US" sz="1800" dirty="0" err="1">
                    <a:latin typeface="BakerSignet BT"/>
                  </a:rPr>
                  <a:t>değeridir</a:t>
                </a:r>
                <a:r>
                  <a:rPr lang="en-US" sz="1800" dirty="0">
                    <a:latin typeface="BakerSignet BT"/>
                  </a:rPr>
                  <a:t>.</a:t>
                </a:r>
                <a:endParaRPr lang="tr-TR" sz="1800" dirty="0">
                  <a:latin typeface="BakerSignet BT"/>
                </a:endParaRPr>
              </a:p>
              <a:p>
                <a:r>
                  <a:rPr lang="en-US" sz="1800" dirty="0">
                    <a:latin typeface="BakerSignet BT"/>
                  </a:rPr>
                  <a:t>İlk </a:t>
                </a:r>
                <a:r>
                  <a:rPr lang="en-US" sz="1800" dirty="0" err="1">
                    <a:latin typeface="BakerSignet BT"/>
                  </a:rPr>
                  <a:t>sıcaklığı</a:t>
                </a:r>
                <a:r>
                  <a:rPr lang="en-US" sz="1800" dirty="0">
                    <a:latin typeface="BakerSignet BT"/>
                  </a:rPr>
                  <a:t> </a:t>
                </a:r>
                <a14:m>
                  <m:oMath xmlns:m="http://schemas.openxmlformats.org/officeDocument/2006/math">
                    <m:sSub>
                      <m:sSubPr>
                        <m:ctrlPr>
                          <a:rPr lang="en-US" sz="1800" i="1" smtClean="0">
                            <a:latin typeface="Cambria Math" panose="02040503050406030204" pitchFamily="18" charset="0"/>
                          </a:rPr>
                        </m:ctrlPr>
                      </m:sSubPr>
                      <m:e>
                        <m:r>
                          <a:rPr lang="tr-TR" sz="1800" b="0" i="1" smtClean="0">
                            <a:latin typeface="Cambria Math" panose="02040503050406030204" pitchFamily="18" charset="0"/>
                          </a:rPr>
                          <m:t>𝑡</m:t>
                        </m:r>
                      </m:e>
                      <m:sub>
                        <m:r>
                          <a:rPr lang="tr-TR" sz="1800" b="0" i="1" smtClean="0">
                            <a:latin typeface="Cambria Math" panose="02040503050406030204" pitchFamily="18" charset="0"/>
                          </a:rPr>
                          <m:t>1</m:t>
                        </m:r>
                      </m:sub>
                    </m:sSub>
                  </m:oMath>
                </a14:m>
                <a:r>
                  <a:rPr lang="en-US" sz="1800" dirty="0">
                    <a:latin typeface="BakerSignet BT"/>
                  </a:rPr>
                  <a:t> </a:t>
                </a:r>
                <a:r>
                  <a:rPr lang="en-US" sz="1800" dirty="0" err="1">
                    <a:latin typeface="BakerSignet BT"/>
                  </a:rPr>
                  <a:t>olan</a:t>
                </a:r>
                <a:r>
                  <a:rPr lang="en-US" sz="1800" dirty="0">
                    <a:latin typeface="BakerSignet BT"/>
                  </a:rPr>
                  <a:t> </a:t>
                </a:r>
                <a:r>
                  <a:rPr lang="en-US" sz="1800" dirty="0" err="1">
                    <a:latin typeface="BakerSignet BT"/>
                  </a:rPr>
                  <a:t>bir</a:t>
                </a:r>
                <a:r>
                  <a:rPr lang="en-US" sz="1800" dirty="0">
                    <a:latin typeface="BakerSignet BT"/>
                  </a:rPr>
                  <a:t> </a:t>
                </a:r>
                <a:r>
                  <a:rPr lang="en-US" sz="1800" dirty="0" err="1">
                    <a:latin typeface="BakerSignet BT"/>
                  </a:rPr>
                  <a:t>sıvının</a:t>
                </a:r>
                <a:r>
                  <a:rPr lang="en-US" sz="1800" dirty="0">
                    <a:latin typeface="BakerSignet BT"/>
                  </a:rPr>
                  <a:t>, </a:t>
                </a:r>
                <a:r>
                  <a:rPr lang="tr-TR" sz="1800" dirty="0">
                    <a:latin typeface="BakerSignet BT"/>
                  </a:rPr>
                  <a:t>Q</a:t>
                </a:r>
                <a:r>
                  <a:rPr lang="en-US" sz="1800" dirty="0">
                    <a:latin typeface="BakerSignet BT"/>
                  </a:rPr>
                  <a:t> </a:t>
                </a:r>
                <a:r>
                  <a:rPr lang="en-US" sz="1800" dirty="0" err="1">
                    <a:latin typeface="BakerSignet BT"/>
                  </a:rPr>
                  <a:t>ısısının</a:t>
                </a:r>
                <a:r>
                  <a:rPr lang="en-US" sz="1800" dirty="0">
                    <a:latin typeface="BakerSignet BT"/>
                  </a:rPr>
                  <a:t> </a:t>
                </a:r>
                <a:r>
                  <a:rPr lang="en-US" sz="1800" dirty="0" err="1">
                    <a:latin typeface="BakerSignet BT"/>
                  </a:rPr>
                  <a:t>alarak</a:t>
                </a:r>
                <a:r>
                  <a:rPr lang="en-US" sz="1800" dirty="0">
                    <a:latin typeface="BakerSignet BT"/>
                  </a:rPr>
                  <a:t>, </a:t>
                </a:r>
                <a:r>
                  <a:rPr lang="en-US" sz="1800" dirty="0" err="1">
                    <a:latin typeface="BakerSignet BT"/>
                  </a:rPr>
                  <a:t>sıcaklığı</a:t>
                </a:r>
                <a:r>
                  <a:rPr lang="en-US" sz="1800" dirty="0">
                    <a:latin typeface="BakerSignet BT"/>
                  </a:rPr>
                  <a:t> </a:t>
                </a:r>
                <a14:m>
                  <m:oMath xmlns:m="http://schemas.openxmlformats.org/officeDocument/2006/math">
                    <m:sSub>
                      <m:sSubPr>
                        <m:ctrlPr>
                          <a:rPr lang="en-US" sz="1800" i="1">
                            <a:latin typeface="Cambria Math" panose="02040503050406030204" pitchFamily="18" charset="0"/>
                          </a:rPr>
                        </m:ctrlPr>
                      </m:sSubPr>
                      <m:e>
                        <m:r>
                          <a:rPr lang="tr-TR" sz="1800" i="1">
                            <a:latin typeface="Cambria Math" panose="02040503050406030204" pitchFamily="18" charset="0"/>
                          </a:rPr>
                          <m:t>𝑡</m:t>
                        </m:r>
                      </m:e>
                      <m:sub>
                        <m:r>
                          <a:rPr lang="tr-TR" sz="1800" b="0" i="1" smtClean="0">
                            <a:latin typeface="Cambria Math" panose="02040503050406030204" pitchFamily="18" charset="0"/>
                          </a:rPr>
                          <m:t>2</m:t>
                        </m:r>
                      </m:sub>
                    </m:sSub>
                    <m:r>
                      <a:rPr lang="tr-TR" sz="1800" i="1">
                        <a:latin typeface="Cambria Math" panose="02040503050406030204" pitchFamily="18" charset="0"/>
                      </a:rPr>
                      <m:t> </m:t>
                    </m:r>
                  </m:oMath>
                </a14:m>
                <a:r>
                  <a:rPr lang="en-US" sz="1800" dirty="0" err="1">
                    <a:latin typeface="BakerSignet BT"/>
                  </a:rPr>
                  <a:t>oluyorsa</a:t>
                </a:r>
                <a:r>
                  <a:rPr lang="en-US" sz="1800" dirty="0">
                    <a:latin typeface="BakerSignet BT"/>
                  </a:rPr>
                  <a:t> </a:t>
                </a:r>
                <a:r>
                  <a:rPr lang="tr-TR" sz="1800" dirty="0">
                    <a:latin typeface="BakerSignet BT"/>
                  </a:rPr>
                  <a:t>Q</a:t>
                </a:r>
                <a:r>
                  <a:rPr lang="en-US" sz="1800" dirty="0">
                    <a:latin typeface="BakerSignet BT"/>
                  </a:rPr>
                  <a:t> </a:t>
                </a:r>
                <a:r>
                  <a:rPr lang="en-US" sz="1800" dirty="0" err="1">
                    <a:latin typeface="BakerSignet BT"/>
                  </a:rPr>
                  <a:t>ısı</a:t>
                </a:r>
                <a:r>
                  <a:rPr lang="tr-TR" sz="1800" dirty="0">
                    <a:latin typeface="BakerSignet BT"/>
                  </a:rPr>
                  <a:t> </a:t>
                </a:r>
                <a:r>
                  <a:rPr lang="en-US" sz="1800" dirty="0" err="1">
                    <a:latin typeface="BakerSignet BT"/>
                  </a:rPr>
                  <a:t>miktarı</a:t>
                </a:r>
                <a:r>
                  <a:rPr lang="en-US" sz="1800" dirty="0">
                    <a:latin typeface="BakerSignet BT"/>
                  </a:rPr>
                  <a:t>,</a:t>
                </a:r>
                <a:endParaRPr lang="tr-TR" sz="1800" dirty="0">
                  <a:latin typeface="BakerSignet BT"/>
                </a:endParaRPr>
              </a:p>
              <a:p>
                <a:endParaRPr lang="tr-TR" sz="1800" dirty="0">
                  <a:latin typeface="BakerSignet BT"/>
                </a:endParaRPr>
              </a:p>
            </p:txBody>
          </p:sp>
        </mc:Choice>
        <mc:Fallback>
          <p:sp>
            <p:nvSpPr>
              <p:cNvPr id="5" name="4 İçerik Yer Tutucusu"/>
              <p:cNvSpPr>
                <a:spLocks noGrp="1" noRot="1" noChangeAspect="1" noMove="1" noResize="1" noEditPoints="1" noAdjustHandles="1" noChangeArrowheads="1" noChangeShapeType="1" noTextEdit="1"/>
              </p:cNvSpPr>
              <p:nvPr>
                <p:ph idx="1"/>
              </p:nvPr>
            </p:nvSpPr>
            <p:spPr>
              <a:blipFill>
                <a:blip r:embed="rId4"/>
                <a:stretch>
                  <a:fillRect l="-444" t="-809"/>
                </a:stretch>
              </a:blipFill>
            </p:spPr>
            <p:txBody>
              <a:bodyPr/>
              <a:lstStyle/>
              <a:p>
                <a:r>
                  <a:rPr lang="tr-TR">
                    <a:noFill/>
                  </a:rPr>
                  <a:t> </a:t>
                </a:r>
              </a:p>
            </p:txBody>
          </p:sp>
        </mc:Fallback>
      </mc:AlternateContent>
    </p:spTree>
  </p:cSld>
  <p:clrMapOvr>
    <a:masterClrMapping/>
  </p:clrMapOvr>
</p:sld>
</file>

<file path=ppt/theme/theme1.xml><?xml version="1.0" encoding="utf-8"?>
<a:theme xmlns:a="http://schemas.openxmlformats.org/drawingml/2006/main" name="Kar Payı">
  <a:themeElements>
    <a:clrScheme name="Mavi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Kar Payı">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Kar Payı">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TM03457464[[fn=Kar Payı]]</Template>
  <TotalTime>790</TotalTime>
  <Words>4025</Words>
  <Application>Microsoft Office PowerPoint</Application>
  <PresentationFormat>Ekran Gösterisi (4:3)</PresentationFormat>
  <Paragraphs>288</Paragraphs>
  <Slides>109</Slides>
  <Notes>43</Notes>
  <HiddenSlides>0</HiddenSlides>
  <MMClips>0</MMClips>
  <ScaleCrop>false</ScaleCrop>
  <HeadingPairs>
    <vt:vector size="6" baseType="variant">
      <vt:variant>
        <vt:lpstr>Kullanılan Yazı Tipleri</vt:lpstr>
      </vt:variant>
      <vt:variant>
        <vt:i4>9</vt:i4>
      </vt:variant>
      <vt:variant>
        <vt:lpstr>Tema</vt:lpstr>
      </vt:variant>
      <vt:variant>
        <vt:i4>2</vt:i4>
      </vt:variant>
      <vt:variant>
        <vt:lpstr>Slayt Başlıkları</vt:lpstr>
      </vt:variant>
      <vt:variant>
        <vt:i4>109</vt:i4>
      </vt:variant>
    </vt:vector>
  </HeadingPairs>
  <TitlesOfParts>
    <vt:vector size="120" baseType="lpstr">
      <vt:lpstr>Arial</vt:lpstr>
      <vt:lpstr>BakerSignet BT</vt:lpstr>
      <vt:lpstr>Calibri</vt:lpstr>
      <vt:lpstr>Cambria</vt:lpstr>
      <vt:lpstr>Cambria Math</vt:lpstr>
      <vt:lpstr>Corbel</vt:lpstr>
      <vt:lpstr>Gill Sans MT</vt:lpstr>
      <vt:lpstr>Times New Roman</vt:lpstr>
      <vt:lpstr>Wingdings 2</vt:lpstr>
      <vt:lpstr>Kar Payı</vt:lpstr>
      <vt:lpstr>Ofis Teması</vt:lpstr>
      <vt:lpstr>Mühendislik ve mimarlık fakültesi bilgisayar mühendisliği bölümü bil1004 elektrik devreleri dersi </vt:lpstr>
      <vt:lpstr>1. Statik Elektrik</vt:lpstr>
      <vt:lpstr>1. Statik Elektrik</vt:lpstr>
      <vt:lpstr>1. Statik Elektrik</vt:lpstr>
      <vt:lpstr>1. Statik Elektrik</vt:lpstr>
      <vt:lpstr>1. Statik Elektrik</vt:lpstr>
      <vt:lpstr>1. Statik Elektrik</vt:lpstr>
      <vt:lpstr>1. Statik Elektrik</vt:lpstr>
      <vt:lpstr>2. Elektrik yükü</vt:lpstr>
      <vt:lpstr>3. Elektrik AKIMI</vt:lpstr>
      <vt:lpstr>3. Elektrik AKIMI</vt:lpstr>
      <vt:lpstr>3. Elektrik AKIMI</vt:lpstr>
      <vt:lpstr>3. Elektrik AKIMI</vt:lpstr>
      <vt:lpstr>3. Elektrik AKIMI</vt:lpstr>
      <vt:lpstr>3. Elektrik AKIMI</vt:lpstr>
      <vt:lpstr>3. Elektrik AKIMI</vt:lpstr>
      <vt:lpstr>3. Elektrik AKIMI</vt:lpstr>
      <vt:lpstr>3. Elektrik AKIMI</vt:lpstr>
      <vt:lpstr>4. AKIM YOĞUNLUĞU</vt:lpstr>
      <vt:lpstr>4. AKIM YOĞUNLUĞU</vt:lpstr>
      <vt:lpstr>4. AKIM YOĞUNLUĞU</vt:lpstr>
      <vt:lpstr>4. AKIM YOĞUNLUĞU</vt:lpstr>
      <vt:lpstr>4. AKIM YOĞUNLUĞU</vt:lpstr>
      <vt:lpstr>5. Gerilim (potansiyel farkı)</vt:lpstr>
      <vt:lpstr>5. Gerilim (potansiyel farkı)</vt:lpstr>
      <vt:lpstr>6. Akım yönü</vt:lpstr>
      <vt:lpstr>6. Akım yönü</vt:lpstr>
      <vt:lpstr>6. Akım yönü</vt:lpstr>
      <vt:lpstr>7. Direnç VE iletkenlik</vt:lpstr>
      <vt:lpstr>7. Direnç VE iletkenlik</vt:lpstr>
      <vt:lpstr>8. Direncin fiziksel boyutlarla değişimi</vt:lpstr>
      <vt:lpstr>8. Direncin fiziksel boyutlarla değişimi</vt:lpstr>
      <vt:lpstr>8. Direncin fiziksel boyutlarla değişimi</vt:lpstr>
      <vt:lpstr>8. Direncin fiziksel boyutlarla değişimi</vt:lpstr>
      <vt:lpstr>8. Direncin fiziksel boyutlarla değişimi</vt:lpstr>
      <vt:lpstr>8. Direncin fiziksel boyutlarla değişimi</vt:lpstr>
      <vt:lpstr>8. Direncin fiziksel boyutlarla değişimi</vt:lpstr>
      <vt:lpstr>8. Direncin fiziksel boyutlarla değişimi</vt:lpstr>
      <vt:lpstr>8. Direncin fiziksel boyutlarla değişimi</vt:lpstr>
      <vt:lpstr>8. Direncin fiziksel boyutlarla değişimi</vt:lpstr>
      <vt:lpstr>8. Direncin fiziksel boyutlarla değişimi</vt:lpstr>
      <vt:lpstr>9. Direncin sıcaklıkla değişimi</vt:lpstr>
      <vt:lpstr>PowerPoint Sunusu</vt:lpstr>
      <vt:lpstr>9. Direncin sıcaklıkla değişimi</vt:lpstr>
      <vt:lpstr>9. Direncin Sıcaklıkla Değişimi</vt:lpstr>
      <vt:lpstr>9. Direncin Sıcaklıkla Değişimi</vt:lpstr>
      <vt:lpstr>9. Direncin Sıcaklıkla Değişimi</vt:lpstr>
      <vt:lpstr>9. Direncin Sıcaklıkla Değişimi</vt:lpstr>
      <vt:lpstr>9. Direncin Sıcaklıkla Değişimi</vt:lpstr>
      <vt:lpstr>9. Direncin Sıcaklıkla Değişimi</vt:lpstr>
      <vt:lpstr>9. Direncin Sıcaklıkla Değişimi</vt:lpstr>
      <vt:lpstr>9. Direncin Sıcaklıkla Değişimi</vt:lpstr>
      <vt:lpstr>9. Direncin Sıcaklıkla Değişimi</vt:lpstr>
      <vt:lpstr>9. Direncin Sıcaklıkla Değişimi</vt:lpstr>
      <vt:lpstr>9. Direncin Sıcaklıkla Değişimi</vt:lpstr>
      <vt:lpstr>10. Ohm Kanunu</vt:lpstr>
      <vt:lpstr>10. Ohm Kanunu</vt:lpstr>
      <vt:lpstr>10. Ohm Kanunu</vt:lpstr>
      <vt:lpstr>10. Ohm Kanunu</vt:lpstr>
      <vt:lpstr>10. Ohm Kanunu</vt:lpstr>
      <vt:lpstr>10. Ohm Kanunu</vt:lpstr>
      <vt:lpstr>10. Ohm Kanunu</vt:lpstr>
      <vt:lpstr>10. Ohm Kanunu</vt:lpstr>
      <vt:lpstr>11. Elektrik Devresi</vt:lpstr>
      <vt:lpstr>11. Elektrik Devresi</vt:lpstr>
      <vt:lpstr>11. Elektrik Devresi</vt:lpstr>
      <vt:lpstr>11. Elektrik Devresi</vt:lpstr>
      <vt:lpstr>12. Elektromotor Kuvveti (EMK)</vt:lpstr>
      <vt:lpstr>12. Elektromotor Kuvveti (EMK)</vt:lpstr>
      <vt:lpstr>12. Elektromotor Kuvveti (EMK)</vt:lpstr>
      <vt:lpstr>12. Elektromotor Kuvveti (EMK)</vt:lpstr>
      <vt:lpstr>13. Elektrik Enerjisi ve Gücü</vt:lpstr>
      <vt:lpstr>13. Elektrik Enerjisi ve Gücü</vt:lpstr>
      <vt:lpstr>13. Elektrik Enerjisi ve Gücü</vt:lpstr>
      <vt:lpstr>13. Elektrik Enerjisi ve Gücü</vt:lpstr>
      <vt:lpstr>13. Elektrik Enerjisi ve Gücü</vt:lpstr>
      <vt:lpstr>13. Elektrik Enerjisi ve Gücü</vt:lpstr>
      <vt:lpstr>13. Elektrik Enerjisi ve Gücü</vt:lpstr>
      <vt:lpstr>13. Elektrik Enerjisi ve Gücü</vt:lpstr>
      <vt:lpstr>13. Elektrik Enerjisi ve Gücü</vt:lpstr>
      <vt:lpstr>13. Elektrik Enerjisi ve Gücü</vt:lpstr>
      <vt:lpstr>13. Elektrik Enerjisi ve Gücü</vt:lpstr>
      <vt:lpstr>13. Elektrik Enerjisi ve Gücü</vt:lpstr>
      <vt:lpstr>13. Elektrik Enerjisi ve Gücü</vt:lpstr>
      <vt:lpstr>13. Elektrik Enerjisi ve Gücü</vt:lpstr>
      <vt:lpstr>13. Elektrik Enerjisi ve Gücü</vt:lpstr>
      <vt:lpstr>13. Elektrik Enerjisi ve Gücü</vt:lpstr>
      <vt:lpstr>13. Elektrik Enerjisi ve Gücü</vt:lpstr>
      <vt:lpstr>13. Elektrik Enerjisi ve Gücü</vt:lpstr>
      <vt:lpstr>13. Elektrik Enerjisi ve Gücü</vt:lpstr>
      <vt:lpstr>13. Elektrik Enerjisi ve Gücü</vt:lpstr>
      <vt:lpstr>13. Elektrik Enerjisi ve Gücü</vt:lpstr>
      <vt:lpstr>13. Elektrik Enerjisi ve Gücü</vt:lpstr>
      <vt:lpstr>13. Elektrik Enerjisi ve Gücü</vt:lpstr>
      <vt:lpstr>13. Elektrik Enerjisi ve Gücü</vt:lpstr>
      <vt:lpstr>13. Elektrik Enerjisi ve Gücü</vt:lpstr>
      <vt:lpstr>13. Elektrik Enerjisi ve Gücü</vt:lpstr>
      <vt:lpstr>13. Elektrik Enerjisi ve Gücü</vt:lpstr>
      <vt:lpstr>13. Elektrik Enerjisi ve Gücü</vt:lpstr>
      <vt:lpstr>13. Elektrik Enerjisi ve Gücü</vt:lpstr>
      <vt:lpstr>13. Elektrik Enerjisi ve Gücü</vt:lpstr>
      <vt:lpstr>13. Elektrik Enerjisi ve Gücü</vt:lpstr>
      <vt:lpstr>13. Elektrik Enerjisi ve Gücü</vt:lpstr>
      <vt:lpstr>13. Elektrik Enerjisi ve Gücü</vt:lpstr>
      <vt:lpstr>13. Elektrik Enerjisi ve Gücü</vt:lpstr>
      <vt:lpstr>13. Elektrik Enerjisi ve Gücü</vt:lpstr>
      <vt:lpstr>13. Elektrik Enerjisi ve Gücü</vt:lpstr>
      <vt:lpstr>13. Elektrik Enerjisi ve Gücü</vt:lpstr>
      <vt:lpstr>13. Elektrik Enerjisi ve Gücü</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Elektrik-elektroniğe giriş</dc:title>
  <dc:creator>Hüseyin AYDİLEK</dc:creator>
  <cp:lastModifiedBy>ozge ARSLAN</cp:lastModifiedBy>
  <cp:revision>79</cp:revision>
  <dcterms:created xsi:type="dcterms:W3CDTF">2018-02-27T19:21:44Z</dcterms:created>
  <dcterms:modified xsi:type="dcterms:W3CDTF">2022-02-16T10:26:30Z</dcterms:modified>
</cp:coreProperties>
</file>